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121"/>
  </p:notesMasterIdLst>
  <p:sldIdLst>
    <p:sldId id="663" r:id="rId5"/>
    <p:sldId id="504" r:id="rId6"/>
    <p:sldId id="679" r:id="rId7"/>
    <p:sldId id="680" r:id="rId8"/>
    <p:sldId id="683" r:id="rId9"/>
    <p:sldId id="682" r:id="rId10"/>
    <p:sldId id="681" r:id="rId11"/>
    <p:sldId id="521" r:id="rId12"/>
    <p:sldId id="524" r:id="rId13"/>
    <p:sldId id="520" r:id="rId14"/>
    <p:sldId id="518" r:id="rId15"/>
    <p:sldId id="567" r:id="rId16"/>
    <p:sldId id="381" r:id="rId17"/>
    <p:sldId id="514" r:id="rId18"/>
    <p:sldId id="576" r:id="rId19"/>
    <p:sldId id="575" r:id="rId20"/>
    <p:sldId id="519" r:id="rId21"/>
    <p:sldId id="577" r:id="rId22"/>
    <p:sldId id="586" r:id="rId23"/>
    <p:sldId id="585" r:id="rId24"/>
    <p:sldId id="466" r:id="rId25"/>
    <p:sldId id="568" r:id="rId26"/>
    <p:sldId id="571" r:id="rId27"/>
    <p:sldId id="686" r:id="rId28"/>
    <p:sldId id="687" r:id="rId29"/>
    <p:sldId id="688" r:id="rId30"/>
    <p:sldId id="689" r:id="rId31"/>
    <p:sldId id="690" r:id="rId32"/>
    <p:sldId id="691" r:id="rId33"/>
    <p:sldId id="692" r:id="rId34"/>
    <p:sldId id="693" r:id="rId35"/>
    <p:sldId id="694" r:id="rId36"/>
    <p:sldId id="695" r:id="rId37"/>
    <p:sldId id="685" r:id="rId38"/>
    <p:sldId id="696" r:id="rId39"/>
    <p:sldId id="570" r:id="rId40"/>
    <p:sldId id="526" r:id="rId41"/>
    <p:sldId id="480" r:id="rId42"/>
    <p:sldId id="479" r:id="rId43"/>
    <p:sldId id="424" r:id="rId44"/>
    <p:sldId id="569" r:id="rId45"/>
    <p:sldId id="537" r:id="rId46"/>
    <p:sldId id="664" r:id="rId47"/>
    <p:sldId id="258" r:id="rId48"/>
    <p:sldId id="277" r:id="rId49"/>
    <p:sldId id="665" r:id="rId50"/>
    <p:sldId id="276" r:id="rId51"/>
    <p:sldId id="259" r:id="rId52"/>
    <p:sldId id="260" r:id="rId53"/>
    <p:sldId id="261" r:id="rId54"/>
    <p:sldId id="262" r:id="rId55"/>
    <p:sldId id="264" r:id="rId56"/>
    <p:sldId id="263" r:id="rId57"/>
    <p:sldId id="266" r:id="rId58"/>
    <p:sldId id="666" r:id="rId59"/>
    <p:sldId id="265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557" r:id="rId69"/>
    <p:sldId id="560" r:id="rId70"/>
    <p:sldId id="275" r:id="rId71"/>
    <p:sldId id="544" r:id="rId72"/>
    <p:sldId id="527" r:id="rId73"/>
    <p:sldId id="541" r:id="rId74"/>
    <p:sldId id="671" r:id="rId75"/>
    <p:sldId id="672" r:id="rId76"/>
    <p:sldId id="667" r:id="rId77"/>
    <p:sldId id="580" r:id="rId78"/>
    <p:sldId id="670" r:id="rId79"/>
    <p:sldId id="669" r:id="rId80"/>
    <p:sldId id="673" r:id="rId81"/>
    <p:sldId id="668" r:id="rId82"/>
    <p:sldId id="579" r:id="rId83"/>
    <p:sldId id="587" r:id="rId84"/>
    <p:sldId id="676" r:id="rId85"/>
    <p:sldId id="677" r:id="rId86"/>
    <p:sldId id="675" r:id="rId87"/>
    <p:sldId id="662" r:id="rId88"/>
    <p:sldId id="588" r:id="rId89"/>
    <p:sldId id="578" r:id="rId90"/>
    <p:sldId id="543" r:id="rId91"/>
    <p:sldId id="584" r:id="rId92"/>
    <p:sldId id="621" r:id="rId93"/>
    <p:sldId id="636" r:id="rId94"/>
    <p:sldId id="628" r:id="rId95"/>
    <p:sldId id="629" r:id="rId96"/>
    <p:sldId id="643" r:id="rId97"/>
    <p:sldId id="684" r:id="rId98"/>
    <p:sldId id="633" r:id="rId99"/>
    <p:sldId id="642" r:id="rId100"/>
    <p:sldId id="638" r:id="rId101"/>
    <p:sldId id="607" r:id="rId102"/>
    <p:sldId id="608" r:id="rId103"/>
    <p:sldId id="609" r:id="rId104"/>
    <p:sldId id="610" r:id="rId105"/>
    <p:sldId id="611" r:id="rId106"/>
    <p:sldId id="612" r:id="rId107"/>
    <p:sldId id="625" r:id="rId108"/>
    <p:sldId id="627" r:id="rId109"/>
    <p:sldId id="641" r:id="rId110"/>
    <p:sldId id="630" r:id="rId111"/>
    <p:sldId id="613" r:id="rId112"/>
    <p:sldId id="631" r:id="rId113"/>
    <p:sldId id="640" r:id="rId114"/>
    <p:sldId id="637" r:id="rId115"/>
    <p:sldId id="601" r:id="rId116"/>
    <p:sldId id="602" r:id="rId117"/>
    <p:sldId id="603" r:id="rId118"/>
    <p:sldId id="604" r:id="rId119"/>
    <p:sldId id="697" r:id="rId1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663"/>
            <p14:sldId id="504"/>
            <p14:sldId id="679"/>
            <p14:sldId id="680"/>
            <p14:sldId id="683"/>
            <p14:sldId id="682"/>
            <p14:sldId id="681"/>
            <p14:sldId id="521"/>
            <p14:sldId id="524"/>
            <p14:sldId id="520"/>
            <p14:sldId id="518"/>
            <p14:sldId id="567"/>
            <p14:sldId id="381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85"/>
            <p14:sldId id="696"/>
            <p14:sldId id="570"/>
            <p14:sldId id="526"/>
            <p14:sldId id="480"/>
            <p14:sldId id="479"/>
            <p14:sldId id="424"/>
            <p14:sldId id="569"/>
            <p14:sldId id="537"/>
            <p14:sldId id="664"/>
            <p14:sldId id="258"/>
            <p14:sldId id="277"/>
            <p14:sldId id="665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6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4"/>
            <p14:sldId id="527"/>
            <p14:sldId id="541"/>
            <p14:sldId id="671"/>
            <p14:sldId id="672"/>
            <p14:sldId id="667"/>
            <p14:sldId id="580"/>
            <p14:sldId id="670"/>
            <p14:sldId id="669"/>
            <p14:sldId id="673"/>
            <p14:sldId id="668"/>
            <p14:sldId id="579"/>
            <p14:sldId id="587"/>
            <p14:sldId id="676"/>
            <p14:sldId id="677"/>
            <p14:sldId id="675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84"/>
            <p14:sldId id="633"/>
            <p14:sldId id="642"/>
            <p14:sldId id="638"/>
            <p14:sldId id="607"/>
            <p14:sldId id="608"/>
            <p14:sldId id="609"/>
            <p14:sldId id="610"/>
            <p14:sldId id="611"/>
            <p14:sldId id="61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F49"/>
    <a:srgbClr val="05B050"/>
    <a:srgbClr val="43BFF7"/>
    <a:srgbClr val="353F48"/>
    <a:srgbClr val="FFE699"/>
    <a:srgbClr val="1F4E79"/>
    <a:srgbClr val="59EC9F"/>
    <a:srgbClr val="FF4909"/>
    <a:srgbClr val="000000"/>
    <a:srgbClr val="1D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 autoAdjust="0"/>
    <p:restoredTop sz="90845" autoAdjust="0"/>
  </p:normalViewPr>
  <p:slideViewPr>
    <p:cSldViewPr snapToGrid="0">
      <p:cViewPr varScale="1">
        <p:scale>
          <a:sx n="104" d="100"/>
          <a:sy n="104" d="100"/>
        </p:scale>
        <p:origin x="216" y="36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24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5425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01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99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674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4289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7832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937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706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04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43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microsoft.com/office/2007/relationships/hdphoto" Target="../media/hdphoto8.wdp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2343149" y="1246251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 Rounded MT Bold" panose="020F0704030504030204" pitchFamily="34" charset="77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Creator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</a:t>
              </a: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Proto.Actor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TraceLens</a:t>
              </a:r>
              <a:endParaRPr lang="sv-SE" sz="2400" b="1" dirty="0">
                <a:solidFill>
                  <a:srgbClr val="FFE699"/>
                </a:solidFill>
                <a:latin typeface="Calibri" panose="020F0502020204030204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 dirty="0">
                  <a:solidFill>
                    <a:srgbClr val="FFE699"/>
                  </a:solidFill>
                  <a:latin typeface="Calibri" panose="020F0502020204030204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Github</a:t>
              </a: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rogeralsing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Mail: </a:t>
              </a:r>
              <a:r>
                <a:rPr kumimoji="0" lang="sv-SE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E6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roger@asynkron.se</a:t>
              </a:r>
              <a:endPara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rgbClr val="FFE6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869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93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6116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8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Local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Affinity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ctor">
            <a:extLst>
              <a:ext uri="{FF2B5EF4-FFF2-40B4-BE49-F238E27FC236}">
                <a16:creationId xmlns:a16="http://schemas.microsoft.com/office/drawing/2014/main" id="{6EA25704-1642-8CED-6DF0-FF605E777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1" y="1271540"/>
            <a:ext cx="9004300" cy="460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502837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Github.com/rogeralsing/presentation</a:t>
            </a:r>
            <a:r>
              <a:rPr lang="sv-SE" sz="2400" b="1" dirty="0">
                <a:ln w="12700">
                  <a:noFill/>
                </a:ln>
              </a:rPr>
              <a:t>s</a:t>
            </a: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653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Actor</a:t>
            </a:r>
            <a:r>
              <a:rPr lang="sv-SE" sz="66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6600" b="1" dirty="0" err="1">
                <a:latin typeface="Arial Rounded MT Bold" panose="020F0704030504030204" pitchFamily="34" charset="77"/>
                <a:ea typeface="+mn-ea"/>
                <a:cs typeface="+mn-cs"/>
              </a:rPr>
              <a:t>Model</a:t>
            </a:r>
            <a:endParaRPr lang="sv-SE" sz="66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89863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89863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82393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74924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66660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Arial Rounded MT Bold" panose="020F0704030504030204" pitchFamily="34" charset="77"/>
              </a:rPr>
              <a:t>OOP </a:t>
            </a:r>
            <a:r>
              <a:rPr lang="sv-SE" sz="6000" dirty="0">
                <a:latin typeface="Arial Rounded MT Bold" panose="020F0704030504030204" pitchFamily="34" charset="77"/>
              </a:rPr>
              <a:t>vs.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Actor</a:t>
            </a:r>
            <a:r>
              <a:rPr lang="sv-SE" sz="6000" b="1" dirty="0">
                <a:latin typeface="Arial Rounded MT Bold" panose="020F0704030504030204" pitchFamily="34" charset="77"/>
              </a:rPr>
              <a:t> </a:t>
            </a:r>
            <a:r>
              <a:rPr lang="sv-SE" sz="6000" b="1" dirty="0" err="1">
                <a:latin typeface="Arial Rounded MT Bold" panose="020F0704030504030204" pitchFamily="34" charset="77"/>
              </a:rPr>
              <a:t>Model</a:t>
            </a:r>
            <a:endParaRPr lang="sv-SE" sz="6000" b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562221" y="42778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Up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6527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EEC4B2E-11C2-85F5-ECC9-ABC1F22BC128}"/>
              </a:ext>
            </a:extLst>
          </p:cNvPr>
          <p:cNvSpPr txBox="1"/>
          <p:nvPr/>
        </p:nvSpPr>
        <p:spPr>
          <a:xfrm>
            <a:off x="6560821" y="2818333"/>
            <a:ext cx="3794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>
                <a:solidFill>
                  <a:srgbClr val="FFE699"/>
                </a:solidFill>
              </a:rPr>
              <a:t>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Tasks / </a:t>
            </a:r>
            <a:r>
              <a:rPr lang="sv-SE" sz="2400" b="1" i="1" dirty="0" err="1">
                <a:solidFill>
                  <a:srgbClr val="FFE699"/>
                </a:solidFill>
              </a:rPr>
              <a:t>Dataflow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What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happens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when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you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cannot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</a:p>
          <a:p>
            <a:r>
              <a:rPr lang="sv-SE" sz="4000" i="1" dirty="0" err="1">
                <a:latin typeface="Arial Rounded MT Bold" panose="020F0704030504030204" pitchFamily="34" charset="77"/>
              </a:rPr>
              <a:t>scale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up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any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more</a:t>
            </a:r>
            <a:r>
              <a:rPr lang="sv-SE" sz="4000" i="1" dirty="0">
                <a:latin typeface="Arial Rounded MT Bold" panose="020F0704030504030204" pitchFamily="34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Arial Rounded MT Bold" panose="020F0704030504030204" pitchFamily="34" charset="77"/>
              </a:rPr>
              <a:t>Scale</a:t>
            </a:r>
            <a:r>
              <a:rPr lang="sv-SE" sz="9600" dirty="0">
                <a:latin typeface="Arial Rounded MT Bold" panose="020F0704030504030204" pitchFamily="34" charset="77"/>
              </a:rPr>
              <a:t> </a:t>
            </a:r>
            <a:r>
              <a:rPr lang="sv-SE" sz="9600" dirty="0" err="1">
                <a:latin typeface="Arial Rounded MT Bold" panose="020F0704030504030204" pitchFamily="34" charset="77"/>
              </a:rPr>
              <a:t>Out</a:t>
            </a:r>
            <a:endParaRPr lang="sv-SE" sz="9600" dirty="0">
              <a:latin typeface="Arial Rounded MT Bold" panose="020F0704030504030204" pitchFamily="34" charset="77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CE7BD8E-5B41-7076-0149-EC0EE8FA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How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9B6BD645-9180-46FF-9F19-907A53F3A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400301"/>
            <a:ext cx="8647623" cy="2387599"/>
          </a:xfrm>
          <a:prstGeom prst="rect">
            <a:avLst/>
          </a:prstGeom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3F638E-C18C-748E-53D9-09BA4707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7899"/>
            <a:ext cx="12192000" cy="840230"/>
          </a:xfr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Scaling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up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and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out</a:t>
            </a:r>
            <a:r>
              <a:rPr lang="sv-SE" sz="5400" b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5400" b="1" dirty="0" err="1">
                <a:latin typeface="Arial Rounded MT Bold" panose="020F0704030504030204" pitchFamily="34" charset="77"/>
                <a:ea typeface="+mn-ea"/>
                <a:cs typeface="+mn-cs"/>
              </a:rPr>
              <a:t>with</a:t>
            </a:r>
            <a:endParaRPr lang="sv-SE" sz="5400" b="1" dirty="0">
              <a:latin typeface="Arial Rounded MT Bold" panose="020F0704030504030204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if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Arial Rounded MT Bold" panose="020F0704030504030204" pitchFamily="34" charset="77"/>
                <a:ea typeface="+mn-ea"/>
                <a:cs typeface="+mn-cs"/>
              </a:rPr>
              <a:t>you</a:t>
            </a:r>
            <a:r>
              <a:rPr lang="sv-SE" sz="4000" b="1" i="1" dirty="0">
                <a:latin typeface="Arial Rounded MT Bold" panose="020F0704030504030204" pitchFamily="34" charset="77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>
                <a:latin typeface="Arial Rounded MT Bold" panose="020F0704030504030204" pitchFamily="34" charset="77"/>
              </a:rPr>
              <a:t>Scale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up</a:t>
            </a:r>
            <a:r>
              <a:rPr lang="sv-SE" sz="4000" b="1" dirty="0">
                <a:latin typeface="Arial Rounded MT Bold" panose="020F0704030504030204" pitchFamily="34" charset="77"/>
              </a:rPr>
              <a:t> and </a:t>
            </a:r>
            <a:r>
              <a:rPr lang="sv-SE" sz="4000" b="1" dirty="0" err="1">
                <a:latin typeface="Arial Rounded MT Bold" panose="020F0704030504030204" pitchFamily="34" charset="77"/>
              </a:rPr>
              <a:t>out</a:t>
            </a:r>
            <a:r>
              <a:rPr lang="sv-SE" sz="4000" b="1" dirty="0">
                <a:latin typeface="Arial Rounded MT Bold" panose="020F0704030504030204" pitchFamily="34" charset="77"/>
              </a:rPr>
              <a:t>, </a:t>
            </a:r>
            <a:r>
              <a:rPr lang="sv-SE" sz="4000" b="1" dirty="0" err="1">
                <a:latin typeface="Arial Rounded MT Bold" panose="020F0704030504030204" pitchFamily="34" charset="77"/>
              </a:rPr>
              <a:t>are</a:t>
            </a:r>
            <a:r>
              <a:rPr lang="sv-SE" sz="4000" b="1" dirty="0">
                <a:latin typeface="Arial Rounded MT Bold" panose="020F0704030504030204" pitchFamily="34" charset="77"/>
              </a:rPr>
              <a:t> </a:t>
            </a:r>
            <a:r>
              <a:rPr lang="sv-SE" sz="4000" b="1" dirty="0" err="1">
                <a:latin typeface="Arial Rounded MT Bold" panose="020F0704030504030204" pitchFamily="34" charset="77"/>
              </a:rPr>
              <a:t>essentially</a:t>
            </a:r>
            <a:r>
              <a:rPr lang="sv-SE" sz="4000" b="1" dirty="0">
                <a:latin typeface="Arial Rounded MT Bold" panose="020F0704030504030204" pitchFamily="34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Tell vs Ask, 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durability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 algn="ctr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45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Fire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Forget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At </a:t>
            </a:r>
            <a:r>
              <a:rPr lang="sv-SE" sz="2400" b="1" i="1" dirty="0" err="1">
                <a:solidFill>
                  <a:srgbClr val="FFE699"/>
                </a:solidFill>
              </a:rPr>
              <a:t>most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delivery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A8F0C5C1-3877-3F2D-836A-252BCD15556E}"/>
              </a:ext>
            </a:extLst>
          </p:cNvPr>
          <p:cNvGrpSpPr/>
          <p:nvPr/>
        </p:nvGrpSpPr>
        <p:grpSpPr>
          <a:xfrm>
            <a:off x="3889101" y="3429000"/>
            <a:ext cx="4413797" cy="997527"/>
            <a:chOff x="3373904" y="3429000"/>
            <a:chExt cx="4413797" cy="997527"/>
          </a:xfrm>
        </p:grpSpPr>
        <p:cxnSp>
          <p:nvCxnSpPr>
            <p:cNvPr id="3" name="Straight Connector 9">
              <a:extLst>
                <a:ext uri="{FF2B5EF4-FFF2-40B4-BE49-F238E27FC236}">
                  <a16:creationId xmlns:a16="http://schemas.microsoft.com/office/drawing/2014/main" id="{CA5CB9AF-85AA-5D7D-A42B-4C06B158EEAB}"/>
                </a:ext>
              </a:extLst>
            </p:cNvPr>
            <p:cNvCxnSpPr>
              <a:cxnSpLocks/>
              <a:stCxn id="4" idx="6"/>
              <a:endCxn id="5" idx="2"/>
            </p:cNvCxnSpPr>
            <p:nvPr/>
          </p:nvCxnSpPr>
          <p:spPr>
            <a:xfrm>
              <a:off x="4371431" y="3927764"/>
              <a:ext cx="2418743" cy="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1D0F92B-F141-8219-2CE5-76D9F9E8EFED}"/>
                </a:ext>
              </a:extLst>
            </p:cNvPr>
            <p:cNvSpPr/>
            <p:nvPr/>
          </p:nvSpPr>
          <p:spPr>
            <a:xfrm>
              <a:off x="3373904" y="34290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A</a:t>
              </a: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BC9B7C40-12D3-942E-CB27-F508864EB794}"/>
                </a:ext>
              </a:extLst>
            </p:cNvPr>
            <p:cNvSpPr/>
            <p:nvPr/>
          </p:nvSpPr>
          <p:spPr>
            <a:xfrm>
              <a:off x="6790174" y="3429000"/>
              <a:ext cx="997527" cy="997527"/>
            </a:xfrm>
            <a:prstGeom prst="ellipse">
              <a:avLst/>
            </a:prstGeom>
            <a:solidFill>
              <a:srgbClr val="00B0F0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B</a:t>
              </a:r>
            </a:p>
          </p:txBody>
        </p:sp>
      </p:grp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597977" y="4918414"/>
            <a:ext cx="2418743" cy="997526"/>
          </a:xfrm>
          <a:prstGeom prst="wedgeEllipseCallout">
            <a:avLst>
              <a:gd name="adj1" fmla="val 27171"/>
              <a:gd name="adj2" fmla="val -12072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7388769" y="374765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9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Manual </a:t>
            </a:r>
            <a:r>
              <a:rPr lang="sv-SE" sz="2400" b="1" i="1" dirty="0" err="1">
                <a:solidFill>
                  <a:srgbClr val="FFE699"/>
                </a:solidFill>
              </a:rPr>
              <a:t>Requests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overhead, just </a:t>
            </a: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 a PID as part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64F4B7D2-3CE7-46F9-07FB-9DB1D8C0E983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65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(</a:t>
            </a:r>
            <a:r>
              <a:rPr lang="sv-SE" sz="2400" b="1" i="1" dirty="0" err="1">
                <a:solidFill>
                  <a:srgbClr val="FFE699"/>
                </a:solidFill>
              </a:rPr>
              <a:t>Almost</a:t>
            </a:r>
            <a:r>
              <a:rPr lang="sv-SE" sz="2400" b="1" i="1" dirty="0">
                <a:solidFill>
                  <a:srgbClr val="FFE699"/>
                </a:solidFill>
              </a:rPr>
              <a:t>) </a:t>
            </a:r>
            <a:r>
              <a:rPr lang="sv-SE" sz="2400" b="1" i="1" dirty="0" err="1">
                <a:solidFill>
                  <a:srgbClr val="FFE699"/>
                </a:solidFill>
              </a:rPr>
              <a:t>Zero</a:t>
            </a:r>
            <a:r>
              <a:rPr lang="sv-SE" sz="2400" b="1" i="1" dirty="0">
                <a:solidFill>
                  <a:srgbClr val="FFE699"/>
                </a:solidFill>
              </a:rPr>
              <a:t> overhead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959671"/>
            <a:ext cx="2418743" cy="997526"/>
          </a:xfrm>
          <a:prstGeom prst="wedgeEllipseCallout">
            <a:avLst>
              <a:gd name="adj1" fmla="val 15421"/>
              <a:gd name="adj2" fmla="val 9234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wrapped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439749" y="4785810"/>
            <a:ext cx="2418743" cy="997526"/>
          </a:xfrm>
          <a:prstGeom prst="wedgeEllipseCallout">
            <a:avLst>
              <a:gd name="adj1" fmla="val 6736"/>
              <a:gd name="adj2" fmla="val -7488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9" name="Oval Callout 20">
            <a:extLst>
              <a:ext uri="{FF2B5EF4-FFF2-40B4-BE49-F238E27FC236}">
                <a16:creationId xmlns:a16="http://schemas.microsoft.com/office/drawing/2014/main" id="{55B76195-B1C2-4EB4-E9EE-C3A01E4A89EE}"/>
              </a:ext>
            </a:extLst>
          </p:cNvPr>
          <p:cNvSpPr/>
          <p:nvPr/>
        </p:nvSpPr>
        <p:spPr>
          <a:xfrm>
            <a:off x="2051222" y="4785809"/>
            <a:ext cx="2573919" cy="1108363"/>
          </a:xfrm>
          <a:prstGeom prst="wedgeEllipseCallout">
            <a:avLst>
              <a:gd name="adj1" fmla="val 29725"/>
              <a:gd name="adj2" fmla="val -9346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1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Context.RequestFuture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mailbox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600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ED2DDB61-B43A-5A83-48A6-FBCF5205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81" y="0"/>
            <a:ext cx="4414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5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What</a:t>
            </a:r>
            <a:r>
              <a:rPr lang="sv-SE" sz="2400" b="1" i="1" dirty="0">
                <a:solidFill>
                  <a:srgbClr val="FFE699"/>
                </a:solidFill>
              </a:rPr>
              <a:t> is the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Create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Props, </a:t>
            </a:r>
            <a:r>
              <a:rPr lang="sv-SE" sz="2400" b="1" i="1" dirty="0" err="1">
                <a:solidFill>
                  <a:srgbClr val="FFE699"/>
                </a:solidFill>
              </a:rPr>
              <a:t>PIDs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interface, </a:t>
            </a:r>
            <a:r>
              <a:rPr lang="sv-SE" sz="2400" b="1" i="1" dirty="0" err="1">
                <a:solidFill>
                  <a:srgbClr val="FFE699"/>
                </a:solidFill>
              </a:rPr>
              <a:t>Func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- </a:t>
            </a:r>
            <a:r>
              <a:rPr lang="sv-SE" sz="2400" b="1" i="1" dirty="0" err="1">
                <a:solidFill>
                  <a:srgbClr val="FFE699"/>
                </a:solidFill>
              </a:rPr>
              <a:t>importance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immutability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Messaging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RequestFuture</a:t>
            </a:r>
            <a:r>
              <a:rPr lang="sv-SE" sz="2400" b="1" i="1" dirty="0">
                <a:solidFill>
                  <a:srgbClr val="FFE699"/>
                </a:solidFill>
              </a:rPr>
              <a:t> vs Forward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Futures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Await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Reenter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0357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Context.ReenterAfter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Allocates</a:t>
            </a:r>
            <a:r>
              <a:rPr lang="sv-SE" sz="2400" b="1" i="1" dirty="0">
                <a:solidFill>
                  <a:srgbClr val="FFE699"/>
                </a:solidFill>
              </a:rPr>
              <a:t> a Temp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(</a:t>
            </a:r>
            <a:r>
              <a:rPr lang="sv-SE" sz="2400" b="1" i="1" dirty="0" err="1">
                <a:solidFill>
                  <a:srgbClr val="FFE699"/>
                </a:solidFill>
              </a:rPr>
              <a:t>Future</a:t>
            </a:r>
            <a:r>
              <a:rPr lang="sv-SE" sz="2400" b="1" i="1" dirty="0">
                <a:solidFill>
                  <a:srgbClr val="FFE699"/>
                </a:solidFill>
              </a:rPr>
              <a:t>)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Special </a:t>
            </a:r>
            <a:r>
              <a:rPr lang="sv-SE" sz="2400" b="1" i="1" dirty="0" err="1">
                <a:solidFill>
                  <a:srgbClr val="FFE699"/>
                </a:solidFill>
              </a:rPr>
              <a:t>envelope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5" name="Oval Callout 20">
            <a:extLst>
              <a:ext uri="{FF2B5EF4-FFF2-40B4-BE49-F238E27FC236}">
                <a16:creationId xmlns:a16="http://schemas.microsoft.com/office/drawing/2014/main" id="{E86E2F90-1BAC-ABB3-4C58-F89F7B8D68D8}"/>
              </a:ext>
            </a:extLst>
          </p:cNvPr>
          <p:cNvSpPr/>
          <p:nvPr/>
        </p:nvSpPr>
        <p:spPr>
          <a:xfrm>
            <a:off x="5209057" y="1825626"/>
            <a:ext cx="2971116" cy="1131571"/>
          </a:xfrm>
          <a:prstGeom prst="wedgeEllipseCallout">
            <a:avLst>
              <a:gd name="adj1" fmla="val 5855"/>
              <a:gd name="adj2" fmla="val 8906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Envelope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”Sender” is PID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10" idx="7"/>
            <a:endCxn id="5" idx="3"/>
          </p:cNvCxnSpPr>
          <p:nvPr/>
        </p:nvCxnSpPr>
        <p:spPr>
          <a:xfrm flipV="1">
            <a:off x="4740543" y="4280443"/>
            <a:ext cx="2710912" cy="116575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906552" y="4142134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Callout 20">
            <a:extLst>
              <a:ext uri="{FF2B5EF4-FFF2-40B4-BE49-F238E27FC236}">
                <a16:creationId xmlns:a16="http://schemas.microsoft.com/office/drawing/2014/main" id="{7709E181-57A1-264D-E792-A6D2E43CDEEA}"/>
              </a:ext>
            </a:extLst>
          </p:cNvPr>
          <p:cNvSpPr/>
          <p:nvPr/>
        </p:nvSpPr>
        <p:spPr>
          <a:xfrm>
            <a:off x="5651593" y="4801348"/>
            <a:ext cx="2418743" cy="997526"/>
          </a:xfrm>
          <a:prstGeom prst="wedgeEllipseCallout">
            <a:avLst>
              <a:gd name="adj1" fmla="val 1116"/>
              <a:gd name="adj2" fmla="val -7241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 to ”Sender” PID</a:t>
            </a: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0EC3B8FC-B2B4-2008-E833-EBF04988F6A8}"/>
              </a:ext>
            </a:extLst>
          </p:cNvPr>
          <p:cNvSpPr/>
          <p:nvPr/>
        </p:nvSpPr>
        <p:spPr>
          <a:xfrm>
            <a:off x="3889100" y="5300110"/>
            <a:ext cx="997527" cy="997527"/>
          </a:xfrm>
          <a:prstGeom prst="ellipse">
            <a:avLst/>
          </a:prstGeom>
          <a:solidFill>
            <a:srgbClr val="05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Future</a:t>
            </a:r>
            <a:endParaRPr lang="sv-SE" sz="1400" b="1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163C33CD-D256-2D90-0645-3D2A5B307F7F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 flipH="1">
            <a:off x="4387864" y="4426527"/>
            <a:ext cx="1" cy="87358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Callout 20">
            <a:extLst>
              <a:ext uri="{FF2B5EF4-FFF2-40B4-BE49-F238E27FC236}">
                <a16:creationId xmlns:a16="http://schemas.microsoft.com/office/drawing/2014/main" id="{EE6DF89D-1CFC-8762-5D14-7DC739F1F72A}"/>
              </a:ext>
            </a:extLst>
          </p:cNvPr>
          <p:cNvSpPr/>
          <p:nvPr/>
        </p:nvSpPr>
        <p:spPr>
          <a:xfrm>
            <a:off x="406786" y="4142134"/>
            <a:ext cx="2971116" cy="1131571"/>
          </a:xfrm>
          <a:prstGeom prst="wedgeEllipseCallout">
            <a:avLst>
              <a:gd name="adj1" fmla="val 62833"/>
              <a:gd name="adj2" fmla="val -4415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Mailbox is not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641F3E5B-6586-1FFB-6935-FF9C2266E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478" y="556348"/>
            <a:ext cx="7772400" cy="574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5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88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Context.Forward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Propagates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and Sender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4" idx="7"/>
            <a:endCxn id="5" idx="1"/>
          </p:cNvCxnSpPr>
          <p:nvPr/>
        </p:nvCxnSpPr>
        <p:spPr>
          <a:xfrm>
            <a:off x="4740544" y="3575084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4290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4290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</a:t>
            </a:r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389717BD-ABA5-B254-6D51-D15873E214EF}"/>
              </a:ext>
            </a:extLst>
          </p:cNvPr>
          <p:cNvSpPr/>
          <p:nvPr/>
        </p:nvSpPr>
        <p:spPr>
          <a:xfrm>
            <a:off x="6735087" y="3463450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D274B4E-57A0-4535-C9D9-2D63F54A9D52}"/>
              </a:ext>
            </a:extLst>
          </p:cNvPr>
          <p:cNvCxnSpPr>
            <a:cxnSpLocks/>
            <a:stCxn id="4" idx="5"/>
            <a:endCxn id="5" idx="3"/>
          </p:cNvCxnSpPr>
          <p:nvPr/>
        </p:nvCxnSpPr>
        <p:spPr>
          <a:xfrm>
            <a:off x="4740544" y="4280443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7A82418-8E7E-BB90-937B-6FE6C4BD4D12}"/>
              </a:ext>
            </a:extLst>
          </p:cNvPr>
          <p:cNvSpPr/>
          <p:nvPr/>
        </p:nvSpPr>
        <p:spPr>
          <a:xfrm>
            <a:off x="6735086" y="405367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2">
            <a:extLst>
              <a:ext uri="{FF2B5EF4-FFF2-40B4-BE49-F238E27FC236}">
                <a16:creationId xmlns:a16="http://schemas.microsoft.com/office/drawing/2014/main" id="{8A853061-4A15-D6DF-8458-901BEA1F750C}"/>
              </a:ext>
            </a:extLst>
          </p:cNvPr>
          <p:cNvSpPr/>
          <p:nvPr/>
        </p:nvSpPr>
        <p:spPr>
          <a:xfrm>
            <a:off x="5597235" y="307107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sp>
        <p:nvSpPr>
          <p:cNvPr id="11" name="Oval Callout 20">
            <a:extLst>
              <a:ext uri="{FF2B5EF4-FFF2-40B4-BE49-F238E27FC236}">
                <a16:creationId xmlns:a16="http://schemas.microsoft.com/office/drawing/2014/main" id="{BC07BB56-2710-3021-866F-76B1BA0AE60C}"/>
              </a:ext>
            </a:extLst>
          </p:cNvPr>
          <p:cNvSpPr/>
          <p:nvPr/>
        </p:nvSpPr>
        <p:spPr>
          <a:xfrm>
            <a:off x="5793569" y="1577043"/>
            <a:ext cx="3572853" cy="965087"/>
          </a:xfrm>
          <a:prstGeom prst="wedgeEllipseCallout">
            <a:avLst>
              <a:gd name="adj1" fmla="val -27097"/>
              <a:gd name="adj2" fmla="val 1128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”Forwards” to C</a:t>
            </a:r>
          </a:p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as Sender</a:t>
            </a:r>
          </a:p>
        </p:txBody>
      </p:sp>
    </p:spTree>
    <p:extLst>
      <p:ext uri="{BB962C8B-B14F-4D97-AF65-F5344CB8AC3E}">
        <p14:creationId xmlns:p14="http://schemas.microsoft.com/office/powerpoint/2010/main" val="1679373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497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Push vs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Prefer</a:t>
            </a:r>
            <a:r>
              <a:rPr lang="sv-SE" sz="2400" b="1" i="1" dirty="0">
                <a:solidFill>
                  <a:srgbClr val="FFE699"/>
                </a:solidFill>
              </a:rPr>
              <a:t> Push </a:t>
            </a:r>
            <a:r>
              <a:rPr lang="sv-SE" sz="2400" b="1" i="1" dirty="0" err="1">
                <a:solidFill>
                  <a:srgbClr val="FFE699"/>
                </a:solidFill>
              </a:rPr>
              <a:t>instead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Pull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If </a:t>
            </a:r>
            <a:r>
              <a:rPr lang="sv-SE" sz="2400" b="1" i="1" dirty="0" err="1">
                <a:solidFill>
                  <a:srgbClr val="FFE699"/>
                </a:solidFill>
              </a:rPr>
              <a:t>something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happens</a:t>
            </a:r>
            <a:r>
              <a:rPr lang="sv-SE" sz="2400" b="1" i="1" dirty="0">
                <a:solidFill>
                  <a:srgbClr val="FFE699"/>
                </a:solidFill>
              </a:rPr>
              <a:t> in B, push an event to A, so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Whenever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needs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answer</a:t>
            </a:r>
            <a:r>
              <a:rPr lang="sv-SE" sz="2400" b="1" i="1" dirty="0">
                <a:solidFill>
                  <a:srgbClr val="FFE699"/>
                </a:solidFill>
              </a:rPr>
              <a:t>, it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has it, </a:t>
            </a:r>
            <a:r>
              <a:rPr lang="sv-SE" sz="2400" b="1" i="1" dirty="0" err="1">
                <a:solidFill>
                  <a:srgbClr val="FFE699"/>
                </a:solidFill>
              </a:rPr>
              <a:t>which</a:t>
            </a:r>
            <a:r>
              <a:rPr lang="sv-SE" sz="2400" b="1" i="1" dirty="0">
                <a:solidFill>
                  <a:srgbClr val="FFE699"/>
                </a:solidFill>
              </a:rPr>
              <a:t> is 0 </a:t>
            </a:r>
            <a:r>
              <a:rPr lang="sv-SE" sz="2400" b="1" i="1" dirty="0" err="1">
                <a:solidFill>
                  <a:srgbClr val="FFE699"/>
                </a:solidFill>
              </a:rPr>
              <a:t>latency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Messaging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A5CB9AF-85AA-5D7D-A42B-4C06B158EEAB}"/>
              </a:ext>
            </a:extLst>
          </p:cNvPr>
          <p:cNvCxnSpPr>
            <a:cxnSpLocks/>
            <a:stCxn id="5" idx="2"/>
            <a:endCxn id="4" idx="6"/>
          </p:cNvCxnSpPr>
          <p:nvPr/>
        </p:nvCxnSpPr>
        <p:spPr>
          <a:xfrm flipH="1">
            <a:off x="4886628" y="4485977"/>
            <a:ext cx="2418743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1D0F92B-F141-8219-2CE5-76D9F9E8EFED}"/>
              </a:ext>
            </a:extLst>
          </p:cNvPr>
          <p:cNvSpPr/>
          <p:nvPr/>
        </p:nvSpPr>
        <p:spPr>
          <a:xfrm>
            <a:off x="3889101" y="398721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C9B7C40-12D3-942E-CB27-F508864EB794}"/>
              </a:ext>
            </a:extLst>
          </p:cNvPr>
          <p:cNvSpPr/>
          <p:nvPr/>
        </p:nvSpPr>
        <p:spPr>
          <a:xfrm>
            <a:off x="7305371" y="3987213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8FAFB989-F0F8-1E2A-B2E6-B707DA1E96DB}"/>
              </a:ext>
            </a:extLst>
          </p:cNvPr>
          <p:cNvCxnSpPr>
            <a:cxnSpLocks/>
            <a:stCxn id="9" idx="7"/>
            <a:endCxn id="12" idx="1"/>
          </p:cNvCxnSpPr>
          <p:nvPr/>
        </p:nvCxnSpPr>
        <p:spPr>
          <a:xfrm>
            <a:off x="4740544" y="5641432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">
            <a:extLst>
              <a:ext uri="{FF2B5EF4-FFF2-40B4-BE49-F238E27FC236}">
                <a16:creationId xmlns:a16="http://schemas.microsoft.com/office/drawing/2014/main" id="{6C993C89-7D1B-3A8C-420D-29692B0AD571}"/>
              </a:ext>
            </a:extLst>
          </p:cNvPr>
          <p:cNvSpPr/>
          <p:nvPr/>
        </p:nvSpPr>
        <p:spPr>
          <a:xfrm>
            <a:off x="3889101" y="549534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</a:t>
            </a:r>
          </a:p>
        </p:txBody>
      </p:sp>
      <p:sp>
        <p:nvSpPr>
          <p:cNvPr id="12" name="Oval 2">
            <a:extLst>
              <a:ext uri="{FF2B5EF4-FFF2-40B4-BE49-F238E27FC236}">
                <a16:creationId xmlns:a16="http://schemas.microsoft.com/office/drawing/2014/main" id="{078854E8-8A13-B12B-D533-1D0DE2650C0A}"/>
              </a:ext>
            </a:extLst>
          </p:cNvPr>
          <p:cNvSpPr/>
          <p:nvPr/>
        </p:nvSpPr>
        <p:spPr>
          <a:xfrm>
            <a:off x="7305371" y="5495348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B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EB591CA-D502-0CFC-91B8-F8A1185E455F}"/>
              </a:ext>
            </a:extLst>
          </p:cNvPr>
          <p:cNvCxnSpPr>
            <a:cxnSpLocks/>
            <a:stCxn id="9" idx="5"/>
            <a:endCxn id="12" idx="3"/>
          </p:cNvCxnSpPr>
          <p:nvPr/>
        </p:nvCxnSpPr>
        <p:spPr>
          <a:xfrm>
            <a:off x="4740544" y="6346791"/>
            <a:ext cx="2710911" cy="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type="arrow"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827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0" y="0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 Rounded MT Bold" panose="020F070403050403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sv-SE" dirty="0" err="1"/>
              <a:t>Aggregating</a:t>
            </a:r>
            <a:r>
              <a:rPr lang="sv-SE" dirty="0"/>
              <a:t> </a:t>
            </a:r>
            <a:r>
              <a:rPr lang="sv-SE" dirty="0" err="1"/>
              <a:t>Hierarchical</a:t>
            </a:r>
            <a:r>
              <a:rPr lang="sv-SE" dirty="0"/>
              <a:t> Data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H="1">
            <a:off x="2557849" y="2000407"/>
            <a:ext cx="2471351" cy="2612037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by pulling?</a:t>
            </a:r>
          </a:p>
        </p:txBody>
      </p:sp>
    </p:spTree>
    <p:extLst>
      <p:ext uri="{BB962C8B-B14F-4D97-AF65-F5344CB8AC3E}">
        <p14:creationId xmlns:p14="http://schemas.microsoft.com/office/powerpoint/2010/main" val="3407408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181A2B-01D3-9DA4-2483-DAC5FD65A7F3}"/>
              </a:ext>
            </a:extLst>
          </p:cNvPr>
          <p:cNvSpPr txBox="1"/>
          <p:nvPr/>
        </p:nvSpPr>
        <p:spPr>
          <a:xfrm>
            <a:off x="0" y="0"/>
            <a:ext cx="12192000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Arial Rounded MT Bold" panose="020F0704030504030204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sv-SE" dirty="0" err="1"/>
              <a:t>Aggregating</a:t>
            </a:r>
            <a:r>
              <a:rPr lang="sv-SE" dirty="0"/>
              <a:t> </a:t>
            </a:r>
            <a:r>
              <a:rPr lang="sv-SE" dirty="0" err="1"/>
              <a:t>Hierarchical</a:t>
            </a:r>
            <a:r>
              <a:rPr lang="sv-SE" dirty="0"/>
              <a:t> Data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9D9E19E1-87B3-6DF9-09DB-1896AB43B409}"/>
              </a:ext>
            </a:extLst>
          </p:cNvPr>
          <p:cNvCxnSpPr>
            <a:cxnSpLocks/>
            <a:stCxn id="30" idx="3"/>
            <a:endCxn id="24" idx="7"/>
          </p:cNvCxnSpPr>
          <p:nvPr/>
        </p:nvCxnSpPr>
        <p:spPr>
          <a:xfrm flipH="1">
            <a:off x="5256478" y="2333243"/>
            <a:ext cx="448000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8477B7-1FF7-62AD-4D75-845058147588}"/>
              </a:ext>
            </a:extLst>
          </p:cNvPr>
          <p:cNvCxnSpPr>
            <a:stCxn id="24" idx="3"/>
            <a:endCxn id="23" idx="7"/>
          </p:cNvCxnSpPr>
          <p:nvPr/>
        </p:nvCxnSpPr>
        <p:spPr>
          <a:xfrm flipH="1">
            <a:off x="4199568" y="349773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91E99D49-E871-9E3E-90F2-9ED3E39A5538}"/>
              </a:ext>
            </a:extLst>
          </p:cNvPr>
          <p:cNvCxnSpPr>
            <a:stCxn id="23" idx="3"/>
            <a:endCxn id="31" idx="7"/>
          </p:cNvCxnSpPr>
          <p:nvPr/>
        </p:nvCxnSpPr>
        <p:spPr>
          <a:xfrm flipH="1">
            <a:off x="3086972" y="459617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D1D26FEA-97D2-F057-03C0-6DA4ABBE6898}"/>
              </a:ext>
            </a:extLst>
          </p:cNvPr>
          <p:cNvCxnSpPr>
            <a:stCxn id="23" idx="5"/>
            <a:endCxn id="21" idx="1"/>
          </p:cNvCxnSpPr>
          <p:nvPr/>
        </p:nvCxnSpPr>
        <p:spPr>
          <a:xfrm>
            <a:off x="4199568" y="459617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6">
            <a:extLst>
              <a:ext uri="{FF2B5EF4-FFF2-40B4-BE49-F238E27FC236}">
                <a16:creationId xmlns:a16="http://schemas.microsoft.com/office/drawing/2014/main" id="{B868CB73-A26E-618C-73EC-66A98A91C299}"/>
              </a:ext>
            </a:extLst>
          </p:cNvPr>
          <p:cNvCxnSpPr>
            <a:stCxn id="25" idx="5"/>
            <a:endCxn id="26" idx="1"/>
          </p:cNvCxnSpPr>
          <p:nvPr/>
        </p:nvCxnSpPr>
        <p:spPr>
          <a:xfrm>
            <a:off x="7578850" y="3497736"/>
            <a:ext cx="374839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1CE98AC2-4CF2-FC4E-268E-F6FDF8E95F55}"/>
              </a:ext>
            </a:extLst>
          </p:cNvPr>
          <p:cNvCxnSpPr>
            <a:stCxn id="26" idx="3"/>
            <a:endCxn id="27" idx="7"/>
          </p:cNvCxnSpPr>
          <p:nvPr/>
        </p:nvCxnSpPr>
        <p:spPr>
          <a:xfrm flipH="1">
            <a:off x="7578850" y="4612444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9">
            <a:extLst>
              <a:ext uri="{FF2B5EF4-FFF2-40B4-BE49-F238E27FC236}">
                <a16:creationId xmlns:a16="http://schemas.microsoft.com/office/drawing/2014/main" id="{521D69A7-888D-A1BB-CB15-7735798F2E70}"/>
              </a:ext>
            </a:extLst>
          </p:cNvPr>
          <p:cNvCxnSpPr>
            <a:stCxn id="26" idx="4"/>
            <a:endCxn id="28" idx="0"/>
          </p:cNvCxnSpPr>
          <p:nvPr/>
        </p:nvCxnSpPr>
        <p:spPr>
          <a:xfrm>
            <a:off x="8306369" y="4758528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1">
            <a:extLst>
              <a:ext uri="{FF2B5EF4-FFF2-40B4-BE49-F238E27FC236}">
                <a16:creationId xmlns:a16="http://schemas.microsoft.com/office/drawing/2014/main" id="{F347AA9B-F888-E985-2301-DBB4EDCC319B}"/>
              </a:ext>
            </a:extLst>
          </p:cNvPr>
          <p:cNvCxnSpPr>
            <a:cxnSpLocks/>
            <a:stCxn id="30" idx="5"/>
            <a:endCxn id="25" idx="1"/>
          </p:cNvCxnSpPr>
          <p:nvPr/>
        </p:nvCxnSpPr>
        <p:spPr>
          <a:xfrm>
            <a:off x="6409837" y="2333243"/>
            <a:ext cx="463654" cy="4591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8">
            <a:extLst>
              <a:ext uri="{FF2B5EF4-FFF2-40B4-BE49-F238E27FC236}">
                <a16:creationId xmlns:a16="http://schemas.microsoft.com/office/drawing/2014/main" id="{C76A6CAB-6D6E-4C63-EB33-67CEE214EC08}"/>
              </a:ext>
            </a:extLst>
          </p:cNvPr>
          <p:cNvCxnSpPr>
            <a:stCxn id="26" idx="5"/>
            <a:endCxn id="29" idx="1"/>
          </p:cNvCxnSpPr>
          <p:nvPr/>
        </p:nvCxnSpPr>
        <p:spPr>
          <a:xfrm>
            <a:off x="8659048" y="4612444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">
            <a:extLst>
              <a:ext uri="{FF2B5EF4-FFF2-40B4-BE49-F238E27FC236}">
                <a16:creationId xmlns:a16="http://schemas.microsoft.com/office/drawing/2014/main" id="{0B1CABD9-70D3-D621-A596-E135A7FA564D}"/>
              </a:ext>
            </a:extLst>
          </p:cNvPr>
          <p:cNvSpPr/>
          <p:nvPr/>
        </p:nvSpPr>
        <p:spPr>
          <a:xfrm>
            <a:off x="4405035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2</a:t>
            </a:r>
          </a:p>
        </p:txBody>
      </p:sp>
      <p:sp>
        <p:nvSpPr>
          <p:cNvPr id="23" name="Oval 4">
            <a:extLst>
              <a:ext uri="{FF2B5EF4-FFF2-40B4-BE49-F238E27FC236}">
                <a16:creationId xmlns:a16="http://schemas.microsoft.com/office/drawing/2014/main" id="{EB40E9C3-AADE-3FEC-0F1C-5CA33D30ABC2}"/>
              </a:ext>
            </a:extLst>
          </p:cNvPr>
          <p:cNvSpPr/>
          <p:nvPr/>
        </p:nvSpPr>
        <p:spPr>
          <a:xfrm>
            <a:off x="3348125" y="37447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1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90C62A04-B889-6363-ACE4-91E9A4ED023D}"/>
              </a:ext>
            </a:extLst>
          </p:cNvPr>
          <p:cNvSpPr/>
          <p:nvPr/>
        </p:nvSpPr>
        <p:spPr>
          <a:xfrm>
            <a:off x="4405035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1</a:t>
            </a:r>
          </a:p>
        </p:txBody>
      </p:sp>
      <p:sp>
        <p:nvSpPr>
          <p:cNvPr id="25" name="Oval 31">
            <a:extLst>
              <a:ext uri="{FF2B5EF4-FFF2-40B4-BE49-F238E27FC236}">
                <a16:creationId xmlns:a16="http://schemas.microsoft.com/office/drawing/2014/main" id="{B5885B7A-6631-82CA-7C27-F579336FEEEA}"/>
              </a:ext>
            </a:extLst>
          </p:cNvPr>
          <p:cNvSpPr/>
          <p:nvPr/>
        </p:nvSpPr>
        <p:spPr>
          <a:xfrm>
            <a:off x="6727407" y="26462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Country 2</a:t>
            </a:r>
          </a:p>
        </p:txBody>
      </p:sp>
      <p:sp>
        <p:nvSpPr>
          <p:cNvPr id="26" name="Oval 32">
            <a:extLst>
              <a:ext uri="{FF2B5EF4-FFF2-40B4-BE49-F238E27FC236}">
                <a16:creationId xmlns:a16="http://schemas.microsoft.com/office/drawing/2014/main" id="{36A1845B-7315-0C12-E8EA-54F5B8DF42FC}"/>
              </a:ext>
            </a:extLst>
          </p:cNvPr>
          <p:cNvSpPr/>
          <p:nvPr/>
        </p:nvSpPr>
        <p:spPr>
          <a:xfrm>
            <a:off x="7807605" y="376100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 err="1"/>
              <a:t>Org</a:t>
            </a:r>
            <a:r>
              <a:rPr lang="sv-SE" sz="1400" b="1" dirty="0"/>
              <a:t> 2</a:t>
            </a:r>
          </a:p>
        </p:txBody>
      </p:sp>
      <p:sp>
        <p:nvSpPr>
          <p:cNvPr id="27" name="Oval 34">
            <a:extLst>
              <a:ext uri="{FF2B5EF4-FFF2-40B4-BE49-F238E27FC236}">
                <a16:creationId xmlns:a16="http://schemas.microsoft.com/office/drawing/2014/main" id="{02A5603D-67A7-8252-4F5D-E20143B24EA4}"/>
              </a:ext>
            </a:extLst>
          </p:cNvPr>
          <p:cNvSpPr/>
          <p:nvPr/>
        </p:nvSpPr>
        <p:spPr>
          <a:xfrm>
            <a:off x="6727407" y="485538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3</a:t>
            </a:r>
          </a:p>
        </p:txBody>
      </p:sp>
      <p:sp>
        <p:nvSpPr>
          <p:cNvPr id="28" name="Oval 35">
            <a:extLst>
              <a:ext uri="{FF2B5EF4-FFF2-40B4-BE49-F238E27FC236}">
                <a16:creationId xmlns:a16="http://schemas.microsoft.com/office/drawing/2014/main" id="{A0546AEE-78C9-4BF6-81F7-0C593E2833A7}"/>
              </a:ext>
            </a:extLst>
          </p:cNvPr>
          <p:cNvSpPr/>
          <p:nvPr/>
        </p:nvSpPr>
        <p:spPr>
          <a:xfrm>
            <a:off x="7807605" y="485538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4</a:t>
            </a:r>
          </a:p>
        </p:txBody>
      </p:sp>
      <p:sp>
        <p:nvSpPr>
          <p:cNvPr id="29" name="Oval 56">
            <a:extLst>
              <a:ext uri="{FF2B5EF4-FFF2-40B4-BE49-F238E27FC236}">
                <a16:creationId xmlns:a16="http://schemas.microsoft.com/office/drawing/2014/main" id="{32EE6800-ABB2-43E7-8FB5-F2F57DAC9590}"/>
              </a:ext>
            </a:extLst>
          </p:cNvPr>
          <p:cNvSpPr/>
          <p:nvPr/>
        </p:nvSpPr>
        <p:spPr>
          <a:xfrm>
            <a:off x="8887804" y="485759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5</a:t>
            </a:r>
          </a:p>
        </p:txBody>
      </p:sp>
      <p:sp>
        <p:nvSpPr>
          <p:cNvPr id="30" name="Oval 2">
            <a:extLst>
              <a:ext uri="{FF2B5EF4-FFF2-40B4-BE49-F238E27FC236}">
                <a16:creationId xmlns:a16="http://schemas.microsoft.com/office/drawing/2014/main" id="{AB0ABA62-5EA8-9A65-E9BE-98E3D49872D2}"/>
              </a:ext>
            </a:extLst>
          </p:cNvPr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Global</a:t>
            </a: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01BB2941-5DDD-0AFB-8258-8F4A4069953F}"/>
              </a:ext>
            </a:extLst>
          </p:cNvPr>
          <p:cNvSpPr/>
          <p:nvPr/>
        </p:nvSpPr>
        <p:spPr>
          <a:xfrm>
            <a:off x="2235529" y="483816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Driver 1</a:t>
            </a:r>
          </a:p>
        </p:txBody>
      </p:sp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F464A0C1-D3CF-6126-A15E-8D225A59A7D2}"/>
              </a:ext>
            </a:extLst>
          </p:cNvPr>
          <p:cNvCxnSpPr>
            <a:cxnSpLocks/>
          </p:cNvCxnSpPr>
          <p:nvPr/>
        </p:nvCxnSpPr>
        <p:spPr>
          <a:xfrm flipV="1">
            <a:off x="2235529" y="2000407"/>
            <a:ext cx="2867812" cy="2854975"/>
          </a:xfrm>
          <a:prstGeom prst="line">
            <a:avLst/>
          </a:prstGeom>
          <a:ln w="63500" cap="rnd">
            <a:solidFill>
              <a:schemeClr val="bg1">
                <a:lumMod val="50000"/>
                <a:lumOff val="50000"/>
              </a:schemeClr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Callout 20">
            <a:extLst>
              <a:ext uri="{FF2B5EF4-FFF2-40B4-BE49-F238E27FC236}">
                <a16:creationId xmlns:a16="http://schemas.microsoft.com/office/drawing/2014/main" id="{199C9594-7CBF-AFDF-3AC7-C0D86ABDA7DF}"/>
              </a:ext>
            </a:extLst>
          </p:cNvPr>
          <p:cNvSpPr/>
          <p:nvPr/>
        </p:nvSpPr>
        <p:spPr>
          <a:xfrm>
            <a:off x="844608" y="2091134"/>
            <a:ext cx="2779946" cy="965087"/>
          </a:xfrm>
          <a:prstGeom prst="wedgeEllipseCallout">
            <a:avLst>
              <a:gd name="adj1" fmla="val 36540"/>
              <a:gd name="adj2" fmla="val 8080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data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upwards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31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>
                <a:latin typeface="Arial Rounded MT Bold" panose="020F0704030504030204" pitchFamily="34" charset="77"/>
              </a:rPr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Performs work, </a:t>
            </a:r>
            <a:b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Fault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Tolerance</a:t>
            </a:r>
            <a:r>
              <a:rPr lang="sv-SE" sz="2400" b="1" i="1" dirty="0">
                <a:solidFill>
                  <a:srgbClr val="FFE699"/>
                </a:solidFill>
              </a:rPr>
              <a:t> and Supervision and the ”</a:t>
            </a:r>
            <a:r>
              <a:rPr lang="sv-SE" sz="2400" b="1" i="1" dirty="0" err="1">
                <a:solidFill>
                  <a:srgbClr val="FFE699"/>
                </a:solidFill>
              </a:rPr>
              <a:t>Let</a:t>
            </a:r>
            <a:r>
              <a:rPr lang="sv-SE" sz="2400" b="1" i="1" dirty="0">
                <a:solidFill>
                  <a:srgbClr val="FFE699"/>
                </a:solidFill>
              </a:rPr>
              <a:t> it </a:t>
            </a:r>
            <a:r>
              <a:rPr lang="sv-SE" sz="2400" b="1" i="1" dirty="0" err="1">
                <a:solidFill>
                  <a:srgbClr val="FFE699"/>
                </a:solidFill>
              </a:rPr>
              <a:t>crash</a:t>
            </a:r>
            <a:r>
              <a:rPr lang="sv-SE" sz="2400" b="1" i="1" dirty="0">
                <a:solidFill>
                  <a:srgbClr val="FFE699"/>
                </a:solidFill>
              </a:rPr>
              <a:t>”-</a:t>
            </a:r>
            <a:r>
              <a:rPr lang="sv-SE" sz="2400" b="1" i="1" dirty="0" err="1">
                <a:solidFill>
                  <a:srgbClr val="FFE699"/>
                </a:solidFill>
              </a:rPr>
              <a:t>model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OneForOne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AlwaysRestart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Exponential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Backoff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Behaviors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Become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Unbecome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Building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Protocols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6610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85" y="389404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>
                <a:latin typeface="Arial Rounded MT Bold" panose="020F0704030504030204" pitchFamily="34" charset="77"/>
              </a:rPr>
              <a:t>Error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Kernel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Supervision Demo</a:t>
            </a:r>
          </a:p>
        </p:txBody>
      </p:sp>
    </p:spTree>
    <p:extLst>
      <p:ext uri="{BB962C8B-B14F-4D97-AF65-F5344CB8AC3E}">
        <p14:creationId xmlns:p14="http://schemas.microsoft.com/office/powerpoint/2010/main" val="3106755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An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decide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handle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next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Behaviors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Imagine</a:t>
            </a:r>
            <a:r>
              <a:rPr lang="sv-SE" sz="2400" b="1" i="1" dirty="0">
                <a:solidFill>
                  <a:srgbClr val="FFE699"/>
                </a:solidFill>
              </a:rPr>
              <a:t> a game like World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Warcraft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in different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Alive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Dead</a:t>
            </a:r>
            <a:r>
              <a:rPr lang="sv-SE" sz="2400" b="1" i="1" dirty="0">
                <a:solidFill>
                  <a:srgbClr val="FFE699"/>
                </a:solidFill>
              </a:rPr>
              <a:t> or </a:t>
            </a:r>
            <a:r>
              <a:rPr lang="sv-SE" sz="2400" b="1" i="1" dirty="0" err="1">
                <a:solidFill>
                  <a:srgbClr val="FFE699"/>
                </a:solidFill>
              </a:rPr>
              <a:t>even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intoxicated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While</a:t>
            </a:r>
            <a:r>
              <a:rPr lang="sv-SE" sz="2400" b="1" i="1" dirty="0">
                <a:solidFill>
                  <a:srgbClr val="FFE699"/>
                </a:solidFill>
              </a:rPr>
              <a:t> in </a:t>
            </a:r>
            <a:r>
              <a:rPr lang="sv-SE" sz="2400" b="1" i="1" dirty="0" err="1">
                <a:solidFill>
                  <a:srgbClr val="FFE699"/>
                </a:solidFill>
              </a:rPr>
              <a:t>these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states</a:t>
            </a:r>
            <a:r>
              <a:rPr lang="sv-SE" sz="2400" b="1" i="1" dirty="0">
                <a:solidFill>
                  <a:srgbClr val="FFE699"/>
                </a:solidFill>
              </a:rPr>
              <a:t>, the </a:t>
            </a:r>
            <a:r>
              <a:rPr lang="sv-SE" sz="2400" b="1" i="1" dirty="0" err="1">
                <a:solidFill>
                  <a:srgbClr val="FFE699"/>
                </a:solidFill>
              </a:rPr>
              <a:t>character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reacts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differently</a:t>
            </a:r>
            <a:r>
              <a:rPr lang="sv-SE" sz="2400" b="1" i="1" dirty="0">
                <a:solidFill>
                  <a:srgbClr val="FFE699"/>
                </a:solidFill>
              </a:rPr>
              <a:t> to input.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Behavior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129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A router is an ’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-like’ </a:t>
            </a:r>
            <a:r>
              <a:rPr lang="sv-SE" sz="2400" b="1" i="1" dirty="0" err="1">
                <a:solidFill>
                  <a:srgbClr val="FFE699"/>
                </a:solidFill>
              </a:rPr>
              <a:t>object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can</a:t>
            </a:r>
            <a:r>
              <a:rPr lang="sv-SE" sz="2400" b="1" i="1" dirty="0">
                <a:solidFill>
                  <a:srgbClr val="FFE699"/>
                </a:solidFill>
              </a:rPr>
              <a:t> be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to route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Group router is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route to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to a set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already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existing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Pool Routers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used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when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just </a:t>
            </a:r>
            <a:r>
              <a:rPr lang="sv-SE" sz="2400" b="1" i="1" dirty="0" err="1">
                <a:solidFill>
                  <a:srgbClr val="FFE699"/>
                </a:solidFill>
              </a:rPr>
              <a:t>want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managed</a:t>
            </a:r>
            <a:r>
              <a:rPr lang="sv-SE" sz="2400" b="1" i="1" dirty="0">
                <a:solidFill>
                  <a:srgbClr val="FFE699"/>
                </a:solidFill>
              </a:rPr>
              <a:t> pool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workers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Group vs Pool routers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Why</a:t>
            </a:r>
            <a:r>
              <a:rPr lang="sv-SE" sz="2400" b="1" i="1" dirty="0">
                <a:solidFill>
                  <a:srgbClr val="FFE699"/>
                </a:solidFill>
              </a:rPr>
              <a:t> not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Built</a:t>
            </a:r>
            <a:r>
              <a:rPr lang="sv-SE" sz="2400" b="1" i="1" dirty="0">
                <a:solidFill>
                  <a:srgbClr val="FFE699"/>
                </a:solidFill>
              </a:rPr>
              <a:t> in router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use-cases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Logging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17658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Round Robin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routing</a:t>
            </a:r>
            <a:r>
              <a:rPr lang="sv-SE" sz="2400" b="1" i="1" dirty="0">
                <a:solidFill>
                  <a:srgbClr val="FFE699"/>
                </a:solidFill>
              </a:rPr>
              <a:t>, as the </a:t>
            </a:r>
            <a:r>
              <a:rPr lang="sv-SE" sz="2400" b="1" i="1" dirty="0" err="1">
                <a:solidFill>
                  <a:srgbClr val="FFE699"/>
                </a:solidFill>
              </a:rPr>
              <a:t>name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implies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allow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to pass </a:t>
            </a:r>
            <a:r>
              <a:rPr lang="sv-SE" sz="2400" b="1" i="1" dirty="0" err="1">
                <a:solidFill>
                  <a:srgbClr val="FFE699"/>
                </a:solidFill>
              </a:rPr>
              <a:t>messages</a:t>
            </a:r>
            <a:r>
              <a:rPr lang="sv-SE" sz="2400" b="1" i="1" dirty="0">
                <a:solidFill>
                  <a:srgbClr val="FFE699"/>
                </a:solidFill>
              </a:rPr>
              <a:t> in a round </a:t>
            </a:r>
            <a:r>
              <a:rPr lang="sv-SE" sz="2400" b="1" i="1" dirty="0" err="1">
                <a:solidFill>
                  <a:srgbClr val="FFE699"/>
                </a:solidFill>
              </a:rPr>
              <a:t>robin</a:t>
            </a:r>
            <a:r>
              <a:rPr lang="sv-SE" sz="2400" b="1" i="1" dirty="0">
                <a:solidFill>
                  <a:srgbClr val="FFE699"/>
                </a:solidFill>
              </a:rPr>
              <a:t> fashion to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b="1" i="1" dirty="0" err="1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Random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For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to the router, it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pick a </a:t>
            </a:r>
            <a:r>
              <a:rPr lang="sv-SE" sz="2400" b="1" i="1" dirty="0" err="1">
                <a:solidFill>
                  <a:srgbClr val="FFE699"/>
                </a:solidFill>
              </a:rPr>
              <a:t>random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Broadcast </a:t>
            </a:r>
            <a:r>
              <a:rPr lang="sv-SE" dirty="0" err="1">
                <a:latin typeface="Arial Rounded MT Bold" panose="020F0704030504030204" pitchFamily="34" charset="77"/>
              </a:rPr>
              <a:t>Routng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router </a:t>
            </a:r>
            <a:r>
              <a:rPr lang="sv-SE" sz="2400" b="1" i="1" dirty="0" err="1">
                <a:solidFill>
                  <a:srgbClr val="FFE699"/>
                </a:solidFill>
              </a:rPr>
              <a:t>will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compute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hash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sent to it, and </a:t>
            </a: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select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target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message</a:t>
            </a:r>
            <a:r>
              <a:rPr lang="sv-SE" sz="2400" b="1" i="1" dirty="0">
                <a:solidFill>
                  <a:srgbClr val="FFE699"/>
                </a:solidFill>
              </a:rPr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Consistent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Hash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Routing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>
                <a:latin typeface="Arial Rounded MT Bold" panose="020F0704030504030204" pitchFamily="34" charset="77"/>
              </a:rPr>
              <a:t>Router </a:t>
            </a:r>
            <a:r>
              <a:rPr lang="sv-SE" sz="4000" i="1" dirty="0">
                <a:latin typeface="Arial Rounded MT Bold" panose="020F0704030504030204" pitchFamily="34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9154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There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two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types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”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” in </a:t>
            </a: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Receive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Open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Tracing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Middleware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Middleware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On </a:t>
            </a:r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topic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 Greg Youngs presentation ”8 </a:t>
            </a:r>
            <a:r>
              <a:rPr lang="sv-SE" sz="2400" b="1" i="1" dirty="0" err="1">
                <a:solidFill>
                  <a:srgbClr val="FFE699"/>
                </a:solidFill>
              </a:rPr>
              <a:t>lines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code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</a:p>
          <a:p>
            <a:pPr marL="0" indent="0">
              <a:buNone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Persistence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Proto.Actor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Persistence</a:t>
            </a:r>
            <a:r>
              <a:rPr lang="sv-SE" sz="2400" b="1" i="1" dirty="0">
                <a:solidFill>
                  <a:srgbClr val="FFE699"/>
                </a:solidFill>
              </a:rPr>
              <a:t>, is </a:t>
            </a:r>
            <a:r>
              <a:rPr lang="sv-SE" sz="2400" b="1" i="1" dirty="0" err="1">
                <a:solidFill>
                  <a:srgbClr val="FFE699"/>
                </a:solidFill>
              </a:rPr>
              <a:t>based</a:t>
            </a:r>
            <a:r>
              <a:rPr lang="sv-SE" sz="2400" b="1" i="1" dirty="0">
                <a:solidFill>
                  <a:srgbClr val="FFE699"/>
                </a:solidFill>
              </a:rPr>
              <a:t> on the </a:t>
            </a:r>
            <a:r>
              <a:rPr lang="sv-SE" sz="2400" b="1" i="1" dirty="0" err="1">
                <a:solidFill>
                  <a:srgbClr val="FFE699"/>
                </a:solidFill>
              </a:rPr>
              <a:t>concepts</a:t>
            </a:r>
            <a:r>
              <a:rPr lang="sv-SE" sz="2400" b="1" i="1" dirty="0">
                <a:solidFill>
                  <a:srgbClr val="FFE699"/>
                </a:solidFill>
              </a:rPr>
              <a:t> from </a:t>
            </a:r>
            <a:r>
              <a:rPr lang="sv-SE" sz="2400" b="1" i="1" dirty="0" err="1">
                <a:solidFill>
                  <a:srgbClr val="FFE699"/>
                </a:solidFill>
              </a:rPr>
              <a:t>eventsourcing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Local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pPr lvl="1"/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Common </a:t>
            </a:r>
            <a:r>
              <a:rPr lang="sv-SE" sz="2400" b="1" i="1" dirty="0" err="1">
                <a:solidFill>
                  <a:srgbClr val="FFE699"/>
                </a:solidFill>
              </a:rPr>
              <a:t>workload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patterns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-pulling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Dropping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1578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>
                <a:solidFill>
                  <a:srgbClr val="FFE699"/>
                </a:solidFill>
              </a:rPr>
              <a:t>Fan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 – </a:t>
            </a:r>
            <a:r>
              <a:rPr lang="sv-SE" sz="2400" b="1" i="1" dirty="0" err="1">
                <a:solidFill>
                  <a:srgbClr val="FFE699"/>
                </a:solidFill>
              </a:rPr>
              <a:t>quickest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Send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request</a:t>
            </a:r>
            <a:r>
              <a:rPr lang="sv-SE" sz="2400" b="1" i="1" dirty="0">
                <a:solidFill>
                  <a:srgbClr val="FFE699"/>
                </a:solidFill>
              </a:rPr>
              <a:t> to all </a:t>
            </a:r>
            <a:r>
              <a:rPr lang="sv-SE" sz="2400" b="1" i="1" dirty="0" err="1">
                <a:solidFill>
                  <a:srgbClr val="FFE699"/>
                </a:solidFill>
              </a:rPr>
              <a:t>targets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Use</a:t>
            </a:r>
            <a:r>
              <a:rPr lang="sv-SE" sz="2400" b="1" i="1" dirty="0">
                <a:solidFill>
                  <a:srgbClr val="FFE699"/>
                </a:solidFill>
              </a:rPr>
              <a:t> the </a:t>
            </a:r>
            <a:r>
              <a:rPr lang="sv-SE" sz="2400" b="1" i="1" dirty="0" err="1">
                <a:solidFill>
                  <a:srgbClr val="FFE699"/>
                </a:solidFill>
              </a:rPr>
              <a:t>first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reply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that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comes</a:t>
            </a:r>
            <a:r>
              <a:rPr lang="sv-SE" sz="2400" b="1" i="1" dirty="0">
                <a:solidFill>
                  <a:srgbClr val="FFE699"/>
                </a:solidFill>
              </a:rPr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the naive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Throttling</a:t>
            </a:r>
            <a:r>
              <a:rPr lang="sv-SE" sz="2400" b="1" i="1" dirty="0">
                <a:solidFill>
                  <a:srgbClr val="FFE699"/>
                </a:solidFill>
              </a:rPr>
              <a:t>, a </a:t>
            </a:r>
            <a:r>
              <a:rPr lang="sv-SE" sz="2400" b="1" i="1" dirty="0" err="1">
                <a:solidFill>
                  <a:srgbClr val="FFE699"/>
                </a:solidFill>
              </a:rPr>
              <a:t>better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way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Bounded</a:t>
            </a:r>
            <a:r>
              <a:rPr lang="sv-SE" sz="2400" b="1" i="1" dirty="0">
                <a:solidFill>
                  <a:srgbClr val="FFE699"/>
                </a:solidFill>
              </a:rPr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sv-SE" sz="2400" b="1" i="1" dirty="0" err="1">
                <a:solidFill>
                  <a:srgbClr val="FFE699"/>
                </a:solidFill>
              </a:rPr>
              <a:t>Work</a:t>
            </a:r>
            <a:r>
              <a:rPr lang="sv-SE" sz="2400" b="1" i="1" dirty="0">
                <a:solidFill>
                  <a:srgbClr val="FFE699"/>
                </a:solidFill>
              </a:rPr>
              <a:t> pulling </a:t>
            </a:r>
            <a:r>
              <a:rPr lang="sv-SE" sz="2400" b="1" i="1" dirty="0" err="1">
                <a:solidFill>
                  <a:srgbClr val="FFE699"/>
                </a:solidFill>
              </a:rPr>
              <a:t>pattern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Patterns</a:t>
            </a:r>
            <a:endParaRPr lang="sv-SE" dirty="0">
              <a:latin typeface="Arial Rounded MT Bold" panose="020F0704030504030204" pitchFamily="34" charset="77"/>
            </a:endParaRPr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00011" y="3325812"/>
            <a:ext cx="3339271" cy="2899116"/>
            <a:chOff x="853080" y="3293136"/>
            <a:chExt cx="3794224" cy="3294101"/>
          </a:xfrm>
        </p:grpSpPr>
        <p:grpSp>
          <p:nvGrpSpPr>
            <p:cNvPr id="3" name="Group 2"/>
            <p:cNvGrpSpPr/>
            <p:nvPr/>
          </p:nvGrpSpPr>
          <p:grpSpPr>
            <a:xfrm>
              <a:off x="1300803" y="3293136"/>
              <a:ext cx="3193794" cy="2650426"/>
              <a:chOff x="3986376" y="1746433"/>
              <a:chExt cx="3567434" cy="296049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174512" y="1976984"/>
                <a:ext cx="3379298" cy="2729948"/>
                <a:chOff x="4183910" y="1921566"/>
                <a:chExt cx="3379298" cy="2729948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4892899" y="4310270"/>
                  <a:ext cx="543339" cy="341243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7" name="Freeform 6"/>
                <p:cNvSpPr/>
                <p:nvPr/>
              </p:nvSpPr>
              <p:spPr>
                <a:xfrm>
                  <a:off x="5601888" y="3969026"/>
                  <a:ext cx="543340" cy="682487"/>
                </a:xfrm>
                <a:custGeom>
                  <a:avLst/>
                  <a:gdLst>
                    <a:gd name="connsiteX0" fmla="*/ 0 w 543340"/>
                    <a:gd name="connsiteY0" fmla="*/ 0 h 927652"/>
                    <a:gd name="connsiteX1" fmla="*/ 543339 w 543340"/>
                    <a:gd name="connsiteY1" fmla="*/ 0 h 927652"/>
                    <a:gd name="connsiteX2" fmla="*/ 543339 w 543340"/>
                    <a:gd name="connsiteY2" fmla="*/ 463826 h 927652"/>
                    <a:gd name="connsiteX3" fmla="*/ 543340 w 543340"/>
                    <a:gd name="connsiteY3" fmla="*/ 463826 h 927652"/>
                    <a:gd name="connsiteX4" fmla="*/ 543340 w 543340"/>
                    <a:gd name="connsiteY4" fmla="*/ 927652 h 927652"/>
                    <a:gd name="connsiteX5" fmla="*/ 1 w 543340"/>
                    <a:gd name="connsiteY5" fmla="*/ 927652 h 927652"/>
                    <a:gd name="connsiteX6" fmla="*/ 1 w 543340"/>
                    <a:gd name="connsiteY6" fmla="*/ 463826 h 927652"/>
                    <a:gd name="connsiteX7" fmla="*/ 0 w 543340"/>
                    <a:gd name="connsiteY7" fmla="*/ 463826 h 927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3340" h="927652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" name="Freeform 9"/>
                <p:cNvSpPr/>
                <p:nvPr/>
              </p:nvSpPr>
              <p:spPr>
                <a:xfrm>
                  <a:off x="6310878" y="3286540"/>
                  <a:ext cx="543340" cy="1364974"/>
                </a:xfrm>
                <a:custGeom>
                  <a:avLst/>
                  <a:gdLst>
                    <a:gd name="connsiteX0" fmla="*/ 0 w 543340"/>
                    <a:gd name="connsiteY0" fmla="*/ 0 h 1855304"/>
                    <a:gd name="connsiteX1" fmla="*/ 543339 w 543340"/>
                    <a:gd name="connsiteY1" fmla="*/ 0 h 1855304"/>
                    <a:gd name="connsiteX2" fmla="*/ 543339 w 543340"/>
                    <a:gd name="connsiteY2" fmla="*/ 463826 h 1855304"/>
                    <a:gd name="connsiteX3" fmla="*/ 543340 w 543340"/>
                    <a:gd name="connsiteY3" fmla="*/ 463826 h 1855304"/>
                    <a:gd name="connsiteX4" fmla="*/ 543340 w 543340"/>
                    <a:gd name="connsiteY4" fmla="*/ 927652 h 1855304"/>
                    <a:gd name="connsiteX5" fmla="*/ 543339 w 543340"/>
                    <a:gd name="connsiteY5" fmla="*/ 927652 h 1855304"/>
                    <a:gd name="connsiteX6" fmla="*/ 543339 w 543340"/>
                    <a:gd name="connsiteY6" fmla="*/ 1391478 h 1855304"/>
                    <a:gd name="connsiteX7" fmla="*/ 543340 w 543340"/>
                    <a:gd name="connsiteY7" fmla="*/ 1391478 h 1855304"/>
                    <a:gd name="connsiteX8" fmla="*/ 543340 w 543340"/>
                    <a:gd name="connsiteY8" fmla="*/ 1855304 h 1855304"/>
                    <a:gd name="connsiteX9" fmla="*/ 1 w 543340"/>
                    <a:gd name="connsiteY9" fmla="*/ 1855304 h 1855304"/>
                    <a:gd name="connsiteX10" fmla="*/ 1 w 543340"/>
                    <a:gd name="connsiteY10" fmla="*/ 1391478 h 1855304"/>
                    <a:gd name="connsiteX11" fmla="*/ 0 w 543340"/>
                    <a:gd name="connsiteY11" fmla="*/ 1391478 h 1855304"/>
                    <a:gd name="connsiteX12" fmla="*/ 0 w 543340"/>
                    <a:gd name="connsiteY12" fmla="*/ 927652 h 1855304"/>
                    <a:gd name="connsiteX13" fmla="*/ 1 w 543340"/>
                    <a:gd name="connsiteY13" fmla="*/ 927652 h 1855304"/>
                    <a:gd name="connsiteX14" fmla="*/ 1 w 543340"/>
                    <a:gd name="connsiteY14" fmla="*/ 463826 h 1855304"/>
                    <a:gd name="connsiteX15" fmla="*/ 0 w 543340"/>
                    <a:gd name="connsiteY15" fmla="*/ 463826 h 1855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3340" h="1855304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7019868" y="1921566"/>
                  <a:ext cx="543340" cy="2729947"/>
                </a:xfrm>
                <a:custGeom>
                  <a:avLst/>
                  <a:gdLst>
                    <a:gd name="connsiteX0" fmla="*/ 0 w 543340"/>
                    <a:gd name="connsiteY0" fmla="*/ 0 h 3710608"/>
                    <a:gd name="connsiteX1" fmla="*/ 543339 w 543340"/>
                    <a:gd name="connsiteY1" fmla="*/ 0 h 3710608"/>
                    <a:gd name="connsiteX2" fmla="*/ 543339 w 543340"/>
                    <a:gd name="connsiteY2" fmla="*/ 463826 h 3710608"/>
                    <a:gd name="connsiteX3" fmla="*/ 543340 w 543340"/>
                    <a:gd name="connsiteY3" fmla="*/ 463826 h 3710608"/>
                    <a:gd name="connsiteX4" fmla="*/ 543340 w 543340"/>
                    <a:gd name="connsiteY4" fmla="*/ 927652 h 3710608"/>
                    <a:gd name="connsiteX5" fmla="*/ 543339 w 543340"/>
                    <a:gd name="connsiteY5" fmla="*/ 927652 h 3710608"/>
                    <a:gd name="connsiteX6" fmla="*/ 543339 w 543340"/>
                    <a:gd name="connsiteY6" fmla="*/ 1391478 h 3710608"/>
                    <a:gd name="connsiteX7" fmla="*/ 543340 w 543340"/>
                    <a:gd name="connsiteY7" fmla="*/ 1391478 h 3710608"/>
                    <a:gd name="connsiteX8" fmla="*/ 543340 w 543340"/>
                    <a:gd name="connsiteY8" fmla="*/ 1855304 h 3710608"/>
                    <a:gd name="connsiteX9" fmla="*/ 543339 w 543340"/>
                    <a:gd name="connsiteY9" fmla="*/ 1855304 h 3710608"/>
                    <a:gd name="connsiteX10" fmla="*/ 543339 w 543340"/>
                    <a:gd name="connsiteY10" fmla="*/ 2319130 h 3710608"/>
                    <a:gd name="connsiteX11" fmla="*/ 543340 w 543340"/>
                    <a:gd name="connsiteY11" fmla="*/ 2319130 h 3710608"/>
                    <a:gd name="connsiteX12" fmla="*/ 543340 w 543340"/>
                    <a:gd name="connsiteY12" fmla="*/ 2782956 h 3710608"/>
                    <a:gd name="connsiteX13" fmla="*/ 543339 w 543340"/>
                    <a:gd name="connsiteY13" fmla="*/ 2782956 h 3710608"/>
                    <a:gd name="connsiteX14" fmla="*/ 543339 w 543340"/>
                    <a:gd name="connsiteY14" fmla="*/ 3246782 h 3710608"/>
                    <a:gd name="connsiteX15" fmla="*/ 543340 w 543340"/>
                    <a:gd name="connsiteY15" fmla="*/ 3246782 h 3710608"/>
                    <a:gd name="connsiteX16" fmla="*/ 543340 w 543340"/>
                    <a:gd name="connsiteY16" fmla="*/ 3710608 h 3710608"/>
                    <a:gd name="connsiteX17" fmla="*/ 1 w 543340"/>
                    <a:gd name="connsiteY17" fmla="*/ 3710608 h 3710608"/>
                    <a:gd name="connsiteX18" fmla="*/ 1 w 543340"/>
                    <a:gd name="connsiteY18" fmla="*/ 3246782 h 3710608"/>
                    <a:gd name="connsiteX19" fmla="*/ 0 w 543340"/>
                    <a:gd name="connsiteY19" fmla="*/ 3246782 h 3710608"/>
                    <a:gd name="connsiteX20" fmla="*/ 0 w 543340"/>
                    <a:gd name="connsiteY20" fmla="*/ 2782956 h 3710608"/>
                    <a:gd name="connsiteX21" fmla="*/ 1 w 543340"/>
                    <a:gd name="connsiteY21" fmla="*/ 2782956 h 3710608"/>
                    <a:gd name="connsiteX22" fmla="*/ 1 w 543340"/>
                    <a:gd name="connsiteY22" fmla="*/ 2319130 h 3710608"/>
                    <a:gd name="connsiteX23" fmla="*/ 0 w 543340"/>
                    <a:gd name="connsiteY23" fmla="*/ 2319130 h 3710608"/>
                    <a:gd name="connsiteX24" fmla="*/ 0 w 543340"/>
                    <a:gd name="connsiteY24" fmla="*/ 1855304 h 3710608"/>
                    <a:gd name="connsiteX25" fmla="*/ 1 w 543340"/>
                    <a:gd name="connsiteY25" fmla="*/ 1855304 h 3710608"/>
                    <a:gd name="connsiteX26" fmla="*/ 1 w 543340"/>
                    <a:gd name="connsiteY26" fmla="*/ 1391478 h 3710608"/>
                    <a:gd name="connsiteX27" fmla="*/ 0 w 543340"/>
                    <a:gd name="connsiteY27" fmla="*/ 1391478 h 3710608"/>
                    <a:gd name="connsiteX28" fmla="*/ 0 w 543340"/>
                    <a:gd name="connsiteY28" fmla="*/ 927652 h 3710608"/>
                    <a:gd name="connsiteX29" fmla="*/ 1 w 543340"/>
                    <a:gd name="connsiteY29" fmla="*/ 927652 h 3710608"/>
                    <a:gd name="connsiteX30" fmla="*/ 1 w 543340"/>
                    <a:gd name="connsiteY30" fmla="*/ 463826 h 3710608"/>
                    <a:gd name="connsiteX31" fmla="*/ 0 w 543340"/>
                    <a:gd name="connsiteY31" fmla="*/ 463826 h 3710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43340" h="3710608">
                      <a:moveTo>
                        <a:pt x="0" y="0"/>
                      </a:moveTo>
                      <a:lnTo>
                        <a:pt x="543339" y="0"/>
                      </a:lnTo>
                      <a:lnTo>
                        <a:pt x="543339" y="463826"/>
                      </a:lnTo>
                      <a:lnTo>
                        <a:pt x="543340" y="463826"/>
                      </a:lnTo>
                      <a:lnTo>
                        <a:pt x="543340" y="927652"/>
                      </a:lnTo>
                      <a:lnTo>
                        <a:pt x="543339" y="927652"/>
                      </a:lnTo>
                      <a:lnTo>
                        <a:pt x="543339" y="1391478"/>
                      </a:lnTo>
                      <a:lnTo>
                        <a:pt x="543340" y="1391478"/>
                      </a:lnTo>
                      <a:lnTo>
                        <a:pt x="543340" y="1855304"/>
                      </a:lnTo>
                      <a:lnTo>
                        <a:pt x="543339" y="1855304"/>
                      </a:lnTo>
                      <a:lnTo>
                        <a:pt x="543339" y="2319130"/>
                      </a:lnTo>
                      <a:lnTo>
                        <a:pt x="543340" y="2319130"/>
                      </a:lnTo>
                      <a:lnTo>
                        <a:pt x="543340" y="2782956"/>
                      </a:lnTo>
                      <a:lnTo>
                        <a:pt x="543339" y="2782956"/>
                      </a:lnTo>
                      <a:lnTo>
                        <a:pt x="543339" y="3246782"/>
                      </a:lnTo>
                      <a:lnTo>
                        <a:pt x="543340" y="3246782"/>
                      </a:lnTo>
                      <a:lnTo>
                        <a:pt x="543340" y="3710608"/>
                      </a:lnTo>
                      <a:lnTo>
                        <a:pt x="1" y="3710608"/>
                      </a:lnTo>
                      <a:lnTo>
                        <a:pt x="1" y="3246782"/>
                      </a:lnTo>
                      <a:lnTo>
                        <a:pt x="0" y="3246782"/>
                      </a:lnTo>
                      <a:lnTo>
                        <a:pt x="0" y="2782956"/>
                      </a:lnTo>
                      <a:lnTo>
                        <a:pt x="1" y="2782956"/>
                      </a:lnTo>
                      <a:lnTo>
                        <a:pt x="1" y="2319130"/>
                      </a:lnTo>
                      <a:lnTo>
                        <a:pt x="0" y="2319130"/>
                      </a:lnTo>
                      <a:lnTo>
                        <a:pt x="0" y="1855304"/>
                      </a:lnTo>
                      <a:lnTo>
                        <a:pt x="1" y="1855304"/>
                      </a:lnTo>
                      <a:lnTo>
                        <a:pt x="1" y="1391478"/>
                      </a:lnTo>
                      <a:lnTo>
                        <a:pt x="0" y="1391478"/>
                      </a:lnTo>
                      <a:lnTo>
                        <a:pt x="0" y="927652"/>
                      </a:lnTo>
                      <a:lnTo>
                        <a:pt x="1" y="927652"/>
                      </a:lnTo>
                      <a:lnTo>
                        <a:pt x="1" y="463826"/>
                      </a:lnTo>
                      <a:lnTo>
                        <a:pt x="0" y="46382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183910" y="4495801"/>
                  <a:ext cx="543339" cy="15571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sp>
            <p:nvSpPr>
              <p:cNvPr id="22" name="Oval 21"/>
              <p:cNvSpPr/>
              <p:nvPr/>
            </p:nvSpPr>
            <p:spPr>
              <a:xfrm>
                <a:off x="3986376" y="1746433"/>
                <a:ext cx="2880928" cy="2664107"/>
              </a:xfrm>
              <a:custGeom>
                <a:avLst/>
                <a:gdLst>
                  <a:gd name="connsiteX0" fmla="*/ 0 w 3652260"/>
                  <a:gd name="connsiteY0" fmla="*/ 1466889 h 2933777"/>
                  <a:gd name="connsiteX1" fmla="*/ 1826130 w 3652260"/>
                  <a:gd name="connsiteY1" fmla="*/ 0 h 2933777"/>
                  <a:gd name="connsiteX2" fmla="*/ 3652260 w 3652260"/>
                  <a:gd name="connsiteY2" fmla="*/ 1466889 h 2933777"/>
                  <a:gd name="connsiteX3" fmla="*/ 1826130 w 3652260"/>
                  <a:gd name="connsiteY3" fmla="*/ 2933778 h 2933777"/>
                  <a:gd name="connsiteX4" fmla="*/ 0 w 3652260"/>
                  <a:gd name="connsiteY4" fmla="*/ 1466889 h 2933777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0 w 3703022"/>
                  <a:gd name="connsiteY3" fmla="*/ 183361 h 1650250"/>
                  <a:gd name="connsiteX0" fmla="*/ 0 w 3703022"/>
                  <a:gd name="connsiteY0" fmla="*/ 183361 h 1650250"/>
                  <a:gd name="connsiteX1" fmla="*/ 3652260 w 3703022"/>
                  <a:gd name="connsiteY1" fmla="*/ 183361 h 1650250"/>
                  <a:gd name="connsiteX2" fmla="*/ 1826130 w 3703022"/>
                  <a:gd name="connsiteY2" fmla="*/ 1650250 h 1650250"/>
                  <a:gd name="connsiteX3" fmla="*/ 91440 w 3703022"/>
                  <a:gd name="connsiteY3" fmla="*/ 274801 h 1650250"/>
                  <a:gd name="connsiteX0" fmla="*/ 2074136 w 3618575"/>
                  <a:gd name="connsiteY0" fmla="*/ 49954 h 2236371"/>
                  <a:gd name="connsiteX1" fmla="*/ 3567813 w 3618575"/>
                  <a:gd name="connsiteY1" fmla="*/ 769482 h 2236371"/>
                  <a:gd name="connsiteX2" fmla="*/ 1741683 w 3618575"/>
                  <a:gd name="connsiteY2" fmla="*/ 2236371 h 2236371"/>
                  <a:gd name="connsiteX3" fmla="*/ 6993 w 3618575"/>
                  <a:gd name="connsiteY3" fmla="*/ 860922 h 2236371"/>
                  <a:gd name="connsiteX0" fmla="*/ 3567813 w 3618575"/>
                  <a:gd name="connsiteY0" fmla="*/ 0 h 1466889"/>
                  <a:gd name="connsiteX1" fmla="*/ 1741683 w 3618575"/>
                  <a:gd name="connsiteY1" fmla="*/ 1466889 h 1466889"/>
                  <a:gd name="connsiteX2" fmla="*/ 6993 w 3618575"/>
                  <a:gd name="connsiteY2" fmla="*/ 91440 h 1466889"/>
                  <a:gd name="connsiteX0" fmla="*/ 3416248 w 3455189"/>
                  <a:gd name="connsiteY0" fmla="*/ 0 h 1740457"/>
                  <a:gd name="connsiteX1" fmla="*/ 1590118 w 3455189"/>
                  <a:gd name="connsiteY1" fmla="*/ 1466889 h 1740457"/>
                  <a:gd name="connsiteX2" fmla="*/ 5330 w 3455189"/>
                  <a:gd name="connsiteY2" fmla="*/ 1305643 h 1740457"/>
                  <a:gd name="connsiteX0" fmla="*/ 3759978 w 3800157"/>
                  <a:gd name="connsiteY0" fmla="*/ 0 h 2150981"/>
                  <a:gd name="connsiteX1" fmla="*/ 1933848 w 3800157"/>
                  <a:gd name="connsiteY1" fmla="*/ 1466889 h 2150981"/>
                  <a:gd name="connsiteX2" fmla="*/ 4286 w 3800157"/>
                  <a:gd name="connsiteY2" fmla="*/ 1860279 h 2150981"/>
                  <a:gd name="connsiteX0" fmla="*/ 3755692 w 3795871"/>
                  <a:gd name="connsiteY0" fmla="*/ 0 h 1860279"/>
                  <a:gd name="connsiteX1" fmla="*/ 1929562 w 3795871"/>
                  <a:gd name="connsiteY1" fmla="*/ 1466889 h 1860279"/>
                  <a:gd name="connsiteX2" fmla="*/ 0 w 3795871"/>
                  <a:gd name="connsiteY2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  <a:gd name="connsiteX0" fmla="*/ 3755692 w 3755692"/>
                  <a:gd name="connsiteY0" fmla="*/ 0 h 1860279"/>
                  <a:gd name="connsiteX1" fmla="*/ 0 w 3755692"/>
                  <a:gd name="connsiteY1" fmla="*/ 1860279 h 186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5692" h="1860279">
                    <a:moveTo>
                      <a:pt x="3755692" y="0"/>
                    </a:moveTo>
                    <a:cubicBezTo>
                      <a:pt x="2797338" y="1397646"/>
                      <a:pt x="1653862" y="1643461"/>
                      <a:pt x="0" y="1860279"/>
                    </a:cubicBezTo>
                  </a:path>
                </a:pathLst>
              </a:custGeom>
              <a:noFill/>
              <a:ln w="63500">
                <a:solidFill>
                  <a:srgbClr val="58EC9F"/>
                </a:solidFill>
                <a:prstDash val="sysDash"/>
                <a:head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1281306" y="3523129"/>
              <a:ext cx="10757" cy="2624866"/>
            </a:xfrm>
            <a:prstGeom prst="line">
              <a:avLst/>
            </a:prstGeom>
            <a:ln w="63500" cap="sq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96296" y="6147995"/>
              <a:ext cx="3351008" cy="0"/>
            </a:xfrm>
            <a:prstGeom prst="line">
              <a:avLst/>
            </a:prstGeom>
            <a:ln w="63500" cap="sq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Servicetekniker"/>
            <p:cNvSpPr/>
            <p:nvPr/>
          </p:nvSpPr>
          <p:spPr>
            <a:xfrm>
              <a:off x="2300653" y="6159285"/>
              <a:ext cx="1362524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Attempts</a:t>
              </a:r>
            </a:p>
          </p:txBody>
        </p:sp>
        <p:sp>
          <p:nvSpPr>
            <p:cNvPr id="28" name="Servicetekniker"/>
            <p:cNvSpPr/>
            <p:nvPr/>
          </p:nvSpPr>
          <p:spPr>
            <a:xfrm rot="16200000">
              <a:off x="421792" y="4552307"/>
              <a:ext cx="1290528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Delay</a:t>
              </a:r>
            </a:p>
          </p:txBody>
        </p:sp>
      </p:grpSp>
      <p:sp>
        <p:nvSpPr>
          <p:cNvPr id="5" name="Rubrik 1">
            <a:extLst>
              <a:ext uri="{FF2B5EF4-FFF2-40B4-BE49-F238E27FC236}">
                <a16:creationId xmlns:a16="http://schemas.microsoft.com/office/drawing/2014/main" id="{BCBBAF84-1D6B-3EB0-552D-74DB0C8AE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latin typeface="Arial Rounded MT Bold" panose="020F0704030504030204" pitchFamily="34" charset="77"/>
              </a:rPr>
              <a:t>Exponential</a:t>
            </a:r>
            <a:r>
              <a:rPr lang="sv-SE" dirty="0">
                <a:latin typeface="Arial Rounded MT Bold" panose="020F0704030504030204" pitchFamily="34" charset="77"/>
              </a:rPr>
              <a:t> </a:t>
            </a:r>
            <a:r>
              <a:rPr lang="sv-SE" dirty="0" err="1">
                <a:latin typeface="Arial Rounded MT Bold" panose="020F0704030504030204" pitchFamily="34" charset="77"/>
              </a:rPr>
              <a:t>Backoff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7324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an 78"/>
          <p:cNvSpPr/>
          <p:nvPr/>
        </p:nvSpPr>
        <p:spPr>
          <a:xfrm>
            <a:off x="9055098" y="3848768"/>
            <a:ext cx="1173480" cy="2079255"/>
          </a:xfrm>
          <a:prstGeom prst="can">
            <a:avLst>
              <a:gd name="adj" fmla="val 27597"/>
            </a:avLst>
          </a:prstGeom>
          <a:solidFill>
            <a:schemeClr val="accent4">
              <a:lumMod val="60000"/>
              <a:lumOff val="40000"/>
            </a:schemeClr>
          </a:solidFill>
          <a:ln w="254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3" name="DB Actor"/>
          <p:cNvSpPr/>
          <p:nvPr/>
        </p:nvSpPr>
        <p:spPr>
          <a:xfrm>
            <a:off x="5260031" y="3117846"/>
            <a:ext cx="1656986" cy="32766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DB Actor</a:t>
            </a:r>
          </a:p>
        </p:txBody>
      </p:sp>
      <p:grpSp>
        <p:nvGrpSpPr>
          <p:cNvPr id="63" name="DB Up Interaction"/>
          <p:cNvGrpSpPr/>
          <p:nvPr/>
        </p:nvGrpSpPr>
        <p:grpSpPr>
          <a:xfrm>
            <a:off x="1621870" y="3521379"/>
            <a:ext cx="4838766" cy="1207364"/>
            <a:chOff x="219790" y="3457774"/>
            <a:chExt cx="4838766" cy="1207364"/>
          </a:xfrm>
        </p:grpSpPr>
        <p:cxnSp>
          <p:nvCxnSpPr>
            <p:cNvPr id="30" name="Straight Connector 29"/>
            <p:cNvCxnSpPr>
              <a:stCxn id="19" idx="3"/>
              <a:endCxn id="8" idx="1"/>
            </p:cNvCxnSpPr>
            <p:nvPr/>
          </p:nvCxnSpPr>
          <p:spPr>
            <a:xfrm flipV="1">
              <a:off x="2307527" y="3716917"/>
              <a:ext cx="2039320" cy="60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type="none"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8" idx="3"/>
              <a:endCxn id="25" idx="3"/>
            </p:cNvCxnSpPr>
            <p:nvPr/>
          </p:nvCxnSpPr>
          <p:spPr>
            <a:xfrm flipH="1">
              <a:off x="2314546" y="4422276"/>
              <a:ext cx="2032301" cy="1263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1947176" y="3487292"/>
              <a:ext cx="360351" cy="460453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3" name="Servicetekniker"/>
            <p:cNvSpPr/>
            <p:nvPr/>
          </p:nvSpPr>
          <p:spPr>
            <a:xfrm>
              <a:off x="219790" y="3457774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Query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47176" y="4204686"/>
              <a:ext cx="367370" cy="460452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chemeClr val="tx1"/>
                </a:solidFill>
              </a:endParaRPr>
            </a:p>
          </p:txBody>
        </p:sp>
        <p:sp>
          <p:nvSpPr>
            <p:cNvPr id="28" name="Servicetekniker"/>
            <p:cNvSpPr/>
            <p:nvPr/>
          </p:nvSpPr>
          <p:spPr>
            <a:xfrm>
              <a:off x="221447" y="419325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Result</a:t>
              </a:r>
            </a:p>
          </p:txBody>
        </p:sp>
        <p:cxnSp>
          <p:nvCxnSpPr>
            <p:cNvPr id="39" name="Straight Connector 38"/>
            <p:cNvCxnSpPr>
              <a:stCxn id="8" idx="7"/>
              <a:endCxn id="8" idx="5"/>
            </p:cNvCxnSpPr>
            <p:nvPr/>
          </p:nvCxnSpPr>
          <p:spPr>
            <a:xfrm rot="16200000" flipH="1">
              <a:off x="4699526" y="4069596"/>
              <a:ext cx="705359" cy="12700"/>
            </a:xfrm>
            <a:prstGeom prst="bentConnector5">
              <a:avLst>
                <a:gd name="adj1" fmla="val -1312"/>
                <a:gd name="adj2" fmla="val 19293063"/>
                <a:gd name="adj3" fmla="val 9969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B Up"/>
          <p:cNvSpPr/>
          <p:nvPr/>
        </p:nvSpPr>
        <p:spPr>
          <a:xfrm>
            <a:off x="5602843" y="3634438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Up</a:t>
            </a:r>
          </a:p>
        </p:txBody>
      </p:sp>
      <p:grpSp>
        <p:nvGrpSpPr>
          <p:cNvPr id="64" name="DB Down Interaction"/>
          <p:cNvGrpSpPr/>
          <p:nvPr/>
        </p:nvGrpSpPr>
        <p:grpSpPr>
          <a:xfrm>
            <a:off x="1621869" y="5054247"/>
            <a:ext cx="4824016" cy="1202172"/>
            <a:chOff x="-1204869" y="4990642"/>
            <a:chExt cx="4824016" cy="1202172"/>
          </a:xfrm>
        </p:grpSpPr>
        <p:cxnSp>
          <p:nvCxnSpPr>
            <p:cNvPr id="66" name="Straight Connector 65"/>
            <p:cNvCxnSpPr>
              <a:stCxn id="76" idx="3"/>
              <a:endCxn id="7" idx="1"/>
            </p:cNvCxnSpPr>
            <p:nvPr/>
          </p:nvCxnSpPr>
          <p:spPr>
            <a:xfrm flipV="1">
              <a:off x="882085" y="5234737"/>
              <a:ext cx="2025353" cy="371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7" idx="3"/>
              <a:endCxn id="73" idx="3"/>
            </p:cNvCxnSpPr>
            <p:nvPr/>
          </p:nvCxnSpPr>
          <p:spPr>
            <a:xfrm flipH="1">
              <a:off x="874280" y="5940096"/>
              <a:ext cx="2033158" cy="2249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522518" y="5008224"/>
              <a:ext cx="359567" cy="460453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9" name="Servicetekniker"/>
            <p:cNvSpPr/>
            <p:nvPr/>
          </p:nvSpPr>
          <p:spPr>
            <a:xfrm>
              <a:off x="-1204869" y="4990642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Query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22518" y="5732362"/>
              <a:ext cx="351762" cy="460452"/>
            </a:xfrm>
            <a:prstGeom prst="roundRect">
              <a:avLst>
                <a:gd name="adj" fmla="val 9887"/>
              </a:avLst>
            </a:prstGeom>
            <a:solidFill>
              <a:schemeClr val="tx1"/>
            </a:solidFill>
            <a:ln w="38100" cap="rnd">
              <a:solidFill>
                <a:srgbClr val="1F4E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1" name="Servicetekniker"/>
            <p:cNvSpPr/>
            <p:nvPr/>
          </p:nvSpPr>
          <p:spPr>
            <a:xfrm>
              <a:off x="-1204869" y="5726120"/>
              <a:ext cx="1190705" cy="427952"/>
            </a:xfrm>
            <a:prstGeom prst="roundRect">
              <a:avLst/>
            </a:prstGeom>
            <a:noFill/>
            <a:ln w="190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b="1" dirty="0"/>
                <a:t>DB Error</a:t>
              </a:r>
            </a:p>
          </p:txBody>
        </p:sp>
        <p:cxnSp>
          <p:nvCxnSpPr>
            <p:cNvPr id="72" name="Straight Connector 71"/>
            <p:cNvCxnSpPr>
              <a:stCxn id="7" idx="7"/>
              <a:endCxn id="7" idx="5"/>
            </p:cNvCxnSpPr>
            <p:nvPr/>
          </p:nvCxnSpPr>
          <p:spPr>
            <a:xfrm rot="16200000" flipH="1">
              <a:off x="3260117" y="5587416"/>
              <a:ext cx="705359" cy="12700"/>
            </a:xfrm>
            <a:prstGeom prst="bentConnector5">
              <a:avLst>
                <a:gd name="adj1" fmla="val 705"/>
                <a:gd name="adj2" fmla="val 19421661"/>
                <a:gd name="adj3" fmla="val 100000"/>
              </a:avLst>
            </a:prstGeom>
            <a:ln w="63500" cap="sq">
              <a:solidFill>
                <a:srgbClr val="50DE94"/>
              </a:solidFill>
              <a:prstDash val="sysDash"/>
              <a:miter lim="800000"/>
              <a:headEnd w="sm" len="med"/>
              <a:tailEnd type="arrow" w="med" len="med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B Down"/>
          <p:cNvSpPr/>
          <p:nvPr/>
        </p:nvSpPr>
        <p:spPr>
          <a:xfrm>
            <a:off x="5588092" y="5152258"/>
            <a:ext cx="997527" cy="997527"/>
          </a:xfrm>
          <a:prstGeom prst="ellipse">
            <a:avLst/>
          </a:prstGeom>
          <a:solidFill>
            <a:srgbClr val="FF493E"/>
          </a:solidFill>
          <a:ln w="25400">
            <a:solidFill>
              <a:srgbClr val="C00000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DB Down</a:t>
            </a:r>
          </a:p>
        </p:txBody>
      </p:sp>
      <p:grpSp>
        <p:nvGrpSpPr>
          <p:cNvPr id="54" name="Error"/>
          <p:cNvGrpSpPr/>
          <p:nvPr/>
        </p:nvGrpSpPr>
        <p:grpSpPr>
          <a:xfrm>
            <a:off x="8598717" y="3848768"/>
            <a:ext cx="562367" cy="568866"/>
            <a:chOff x="4665409" y="4631482"/>
            <a:chExt cx="1610726" cy="1629341"/>
          </a:xfrm>
        </p:grpSpPr>
        <p:grpSp>
          <p:nvGrpSpPr>
            <p:cNvPr id="55" name="Group 5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FF493E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6" name="Cross 55"/>
            <p:cNvSpPr/>
            <p:nvPr/>
          </p:nvSpPr>
          <p:spPr>
            <a:xfrm rot="18807735">
              <a:off x="5193766" y="5181470"/>
              <a:ext cx="554009" cy="527432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2" name="Rubrik 1">
            <a:extLst>
              <a:ext uri="{FF2B5EF4-FFF2-40B4-BE49-F238E27FC236}">
                <a16:creationId xmlns:a16="http://schemas.microsoft.com/office/drawing/2014/main" id="{FFFE3CD4-4F49-B301-D4C8-79F4991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>
                <a:latin typeface="Arial Rounded MT Bold" panose="020F0704030504030204" pitchFamily="34" charset="77"/>
              </a:rPr>
              <a:t>Circuit </a:t>
            </a:r>
            <a:r>
              <a:rPr lang="sv-SE" dirty="0" err="1">
                <a:latin typeface="Arial Rounded MT Bold" panose="020F0704030504030204" pitchFamily="34" charset="77"/>
              </a:rPr>
              <a:t>Breaker</a:t>
            </a:r>
            <a:endParaRPr lang="sv-SE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630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0700" y="1100023"/>
            <a:ext cx="1127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Actors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Transparency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Set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Serialization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Json</a:t>
            </a:r>
            <a:r>
              <a:rPr lang="sv-SE" sz="2400" b="1" i="1" dirty="0">
                <a:solidFill>
                  <a:srgbClr val="FFE699"/>
                </a:solidFill>
              </a:rPr>
              <a:t> vs </a:t>
            </a:r>
            <a:r>
              <a:rPr lang="sv-SE" sz="2400" b="1" i="1" dirty="0" err="1">
                <a:solidFill>
                  <a:srgbClr val="FFE699"/>
                </a:solidFill>
              </a:rPr>
              <a:t>Protobuf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Walkthrough</a:t>
            </a:r>
            <a:r>
              <a:rPr lang="sv-SE" sz="2400" b="1" i="1" dirty="0">
                <a:solidFill>
                  <a:srgbClr val="FFE699"/>
                </a:solidFill>
              </a:rPr>
              <a:t> Chat </a:t>
            </a:r>
            <a:r>
              <a:rPr lang="sv-SE" sz="2400" b="1" i="1" dirty="0" err="1">
                <a:solidFill>
                  <a:srgbClr val="FFE699"/>
                </a:solidFill>
              </a:rPr>
              <a:t>example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Kinds, </a:t>
            </a:r>
            <a:r>
              <a:rPr lang="sv-SE" sz="2400" b="1" i="1" dirty="0" err="1">
                <a:solidFill>
                  <a:srgbClr val="FFE699"/>
                </a:solidFill>
              </a:rPr>
              <a:t>Remote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Spawn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97758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dirty="0">
                <a:latin typeface="Arial Rounded MT Bold" panose="020F0704030504030204" pitchFamily="34" charset="77"/>
                <a:ea typeface="+mn-ea"/>
                <a:cs typeface="+mn-cs"/>
              </a:rPr>
              <a:t>Agenda Day 1</a:t>
            </a:r>
          </a:p>
        </p:txBody>
      </p:sp>
    </p:spTree>
    <p:extLst>
      <p:ext uri="{BB962C8B-B14F-4D97-AF65-F5344CB8AC3E}">
        <p14:creationId xmlns:p14="http://schemas.microsoft.com/office/powerpoint/2010/main" val="29723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Remote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Actors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</a:t>
            </a:r>
            <a:endParaRPr lang="sv-SE" b="1" dirty="0">
              <a:solidFill>
                <a:srgbClr val="FFE699"/>
              </a:solidFill>
            </a:endParaRP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79639DB3-9B84-5667-8CF4-C721C98C4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86" y="2504159"/>
            <a:ext cx="1172409" cy="14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elektronik, visa&#10;&#10;Automatiskt genererad beskrivning">
            <a:extLst>
              <a:ext uri="{FF2B5EF4-FFF2-40B4-BE49-F238E27FC236}">
                <a16:creationId xmlns:a16="http://schemas.microsoft.com/office/drawing/2014/main" id="{9A3AD66E-10E0-72D6-1C90-946D8DA09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2077"/>
            <a:ext cx="7772400" cy="25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30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6" b="53149"/>
          <a:stretch/>
        </p:blipFill>
        <p:spPr bwMode="auto">
          <a:xfrm>
            <a:off x="931862" y="2063750"/>
            <a:ext cx="10328275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967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mote">
            <a:extLst>
              <a:ext uri="{FF2B5EF4-FFF2-40B4-BE49-F238E27FC236}">
                <a16:creationId xmlns:a16="http://schemas.microsoft.com/office/drawing/2014/main" id="{01122CE1-A56C-3F21-6B4F-594BA8E8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11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Arial Rounded MT Bold" panose="020F0704030504030204" pitchFamily="34" charset="77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21785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to.Remote">
            <a:extLst>
              <a:ext uri="{FF2B5EF4-FFF2-40B4-BE49-F238E27FC236}">
                <a16:creationId xmlns:a16="http://schemas.microsoft.com/office/drawing/2014/main" id="{6A51BA96-7F28-8B9A-567C-63AF0621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900"/>
            <a:ext cx="12192000" cy="388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50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Arial Rounded MT Bold" panose="020F0704030504030204" pitchFamily="34" charset="77"/>
              </a:rPr>
              <a:t>Remote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Spawn</a:t>
            </a:r>
            <a:r>
              <a:rPr lang="sv-SE" sz="4000" i="1" dirty="0">
                <a:latin typeface="Arial Rounded MT Bold" panose="020F0704030504030204" pitchFamily="34" charset="77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797663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06E7DF6C-0E64-FA64-4A08-A4E3C85A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22" y="1387475"/>
            <a:ext cx="1017715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69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>
                <a:latin typeface="Arial Rounded MT Bold" panose="020F0704030504030204" pitchFamily="34" charset="77"/>
              </a:rPr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6" y="2504159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2274838"/>
            <a:ext cx="7244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2400" b="1" i="1">
                <a:solidFill>
                  <a:srgbClr val="FFE699"/>
                </a:solidFill>
              </a:defRPr>
            </a:lvl1pPr>
          </a:lstStyle>
          <a:p>
            <a:pPr algn="l"/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:</a:t>
            </a:r>
          </a:p>
          <a:p>
            <a:pPr algn="l"/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Virtually</a:t>
            </a:r>
            <a:r>
              <a:rPr lang="sv-SE" dirty="0"/>
              <a:t> </a:t>
            </a:r>
            <a:r>
              <a:rPr lang="sv-SE" dirty="0" err="1"/>
              <a:t>always</a:t>
            </a:r>
            <a:r>
              <a:rPr lang="sv-SE" dirty="0"/>
              <a:t> </a:t>
            </a:r>
            <a:r>
              <a:rPr lang="sv-SE" dirty="0" err="1"/>
              <a:t>existing</a:t>
            </a:r>
            <a:endParaRPr lang="sv-S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Addressed</a:t>
            </a:r>
            <a:r>
              <a:rPr lang="sv-SE" dirty="0"/>
              <a:t> via ”</a:t>
            </a:r>
            <a:r>
              <a:rPr lang="sv-SE" dirty="0" err="1"/>
              <a:t>Identity</a:t>
            </a:r>
            <a:r>
              <a:rPr lang="sv-SE" dirty="0"/>
              <a:t>” and ”Kind”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Request</a:t>
            </a:r>
            <a:r>
              <a:rPr lang="sv-SE" dirty="0"/>
              <a:t> </a:t>
            </a:r>
            <a:r>
              <a:rPr lang="sv-SE" dirty="0" err="1"/>
              <a:t>Response</a:t>
            </a:r>
            <a:r>
              <a:rPr lang="sv-SE" dirty="0"/>
              <a:t> driven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sv-SE" dirty="0" err="1"/>
              <a:t>Built</a:t>
            </a:r>
            <a:r>
              <a:rPr lang="sv-SE" dirty="0"/>
              <a:t> </a:t>
            </a:r>
            <a:r>
              <a:rPr lang="sv-SE" dirty="0" err="1"/>
              <a:t>ontop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plain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B173DB78-4832-8369-755C-D56B49CB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Virtual</a:t>
            </a:r>
            <a:r>
              <a:rPr lang="sv-SE" dirty="0"/>
              <a:t> </a:t>
            </a:r>
            <a:r>
              <a:rPr lang="sv-SE" dirty="0" err="1"/>
              <a:t>Actors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Arial Rounded MT Bold" panose="020F0704030504030204" pitchFamily="34" charset="77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9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22" name="Rounded Rectangle 68">
            <a:extLst>
              <a:ext uri="{FF2B5EF4-FFF2-40B4-BE49-F238E27FC236}">
                <a16:creationId xmlns:a16="http://schemas.microsoft.com/office/drawing/2014/main" id="{1F80BC4A-4A1B-70A5-CB3A-6741AEB0361B}"/>
              </a:ext>
            </a:extLst>
          </p:cNvPr>
          <p:cNvSpPr/>
          <p:nvPr/>
        </p:nvSpPr>
        <p:spPr>
          <a:xfrm>
            <a:off x="1499326" y="1065102"/>
            <a:ext cx="10108474" cy="1938992"/>
          </a:xfrm>
          <a:prstGeom prst="roundRect">
            <a:avLst>
              <a:gd name="adj" fmla="val 0"/>
            </a:avLst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i="1" dirty="0" err="1">
                <a:solidFill>
                  <a:srgbClr val="FFE699"/>
                </a:solidFill>
              </a:rPr>
              <a:t>This</a:t>
            </a:r>
            <a:r>
              <a:rPr lang="sv-SE" sz="2400" b="1" i="1" dirty="0">
                <a:solidFill>
                  <a:srgbClr val="FFE699"/>
                </a:solidFill>
              </a:rPr>
              <a:t> is a ”Cluster”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nodes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are</a:t>
            </a:r>
            <a:r>
              <a:rPr lang="sv-SE" sz="2400" b="1" i="1" dirty="0">
                <a:solidFill>
                  <a:srgbClr val="FFE699"/>
                </a:solidFill>
              </a:rPr>
              <a:t> all </a:t>
            </a:r>
            <a:r>
              <a:rPr lang="sv-SE" sz="2400" b="1" i="1" dirty="0" err="1">
                <a:solidFill>
                  <a:srgbClr val="FFE699"/>
                </a:solidFill>
              </a:rPr>
              <a:t>connected</a:t>
            </a:r>
            <a:r>
              <a:rPr lang="sv-SE" sz="2400" b="1" i="1" dirty="0">
                <a:solidFill>
                  <a:srgbClr val="FFE699"/>
                </a:solidFill>
              </a:rPr>
              <a:t> to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via </a:t>
            </a:r>
            <a:r>
              <a:rPr lang="sv-SE" sz="2400" b="1" i="1" dirty="0" err="1">
                <a:solidFill>
                  <a:srgbClr val="FFE699"/>
                </a:solidFill>
              </a:rPr>
              <a:t>Proto.Remote</a:t>
            </a:r>
            <a:endParaRPr lang="sv-SE" sz="2400" b="1" i="1" dirty="0">
              <a:solidFill>
                <a:srgbClr val="FFE699"/>
              </a:solidFill>
            </a:endParaRPr>
          </a:p>
          <a:p>
            <a:endParaRPr lang="sv-SE" sz="2400" b="1" i="1" dirty="0">
              <a:solidFill>
                <a:srgbClr val="FFE699"/>
              </a:solidFill>
            </a:endParaRPr>
          </a:p>
          <a:p>
            <a:r>
              <a:rPr lang="sv-SE" sz="2400" b="1" i="1" dirty="0" err="1">
                <a:solidFill>
                  <a:srgbClr val="FFE699"/>
                </a:solidFill>
              </a:rPr>
              <a:t>They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see</a:t>
            </a:r>
            <a:r>
              <a:rPr lang="sv-SE" sz="2400" b="1" i="1" dirty="0">
                <a:solidFill>
                  <a:srgbClr val="FFE699"/>
                </a:solidFill>
              </a:rPr>
              <a:t>/</a:t>
            </a:r>
            <a:r>
              <a:rPr lang="sv-SE" sz="2400" b="1" i="1" dirty="0" err="1">
                <a:solidFill>
                  <a:srgbClr val="FFE699"/>
                </a:solidFill>
              </a:rPr>
              <a:t>find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each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other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a ”Cluster </a:t>
            </a:r>
            <a:r>
              <a:rPr lang="sv-SE" sz="2400" b="1" i="1" dirty="0" err="1">
                <a:solidFill>
                  <a:srgbClr val="FFE699"/>
                </a:solidFill>
              </a:rPr>
              <a:t>Provider</a:t>
            </a:r>
            <a:r>
              <a:rPr lang="sv-SE" sz="2400" b="1" i="1" dirty="0">
                <a:solidFill>
                  <a:srgbClr val="FFE699"/>
                </a:solidFill>
              </a:rPr>
              <a:t>”, </a:t>
            </a:r>
            <a:r>
              <a:rPr lang="sv-SE" sz="2400" b="1" i="1" dirty="0" err="1">
                <a:solidFill>
                  <a:srgbClr val="FFE699"/>
                </a:solidFill>
              </a:rPr>
              <a:t>e.g</a:t>
            </a:r>
            <a:r>
              <a:rPr lang="sv-SE" sz="2400" b="1" i="1" dirty="0">
                <a:solidFill>
                  <a:srgbClr val="FFE699"/>
                </a:solidFill>
              </a:rPr>
              <a:t>. </a:t>
            </a:r>
            <a:r>
              <a:rPr lang="sv-SE" sz="2400" b="1" i="1" dirty="0" err="1">
                <a:solidFill>
                  <a:srgbClr val="FFE699"/>
                </a:solidFill>
              </a:rPr>
              <a:t>Consul</a:t>
            </a:r>
            <a:r>
              <a:rPr lang="sv-SE" sz="2400" b="1" i="1" dirty="0">
                <a:solidFill>
                  <a:srgbClr val="FFE699"/>
                </a:solidFill>
              </a:rPr>
              <a:t>, </a:t>
            </a:r>
            <a:r>
              <a:rPr lang="sv-SE" sz="2400" b="1" i="1" dirty="0" err="1">
                <a:solidFill>
                  <a:srgbClr val="FFE699"/>
                </a:solidFill>
              </a:rPr>
              <a:t>Kubernetes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2" name="Rounded Rectangle 69">
            <a:extLst>
              <a:ext uri="{FF2B5EF4-FFF2-40B4-BE49-F238E27FC236}">
                <a16:creationId xmlns:a16="http://schemas.microsoft.com/office/drawing/2014/main" id="{F2287E8D-121E-432F-1D43-68D059E17742}"/>
              </a:ext>
            </a:extLst>
          </p:cNvPr>
          <p:cNvSpPr/>
          <p:nvPr/>
        </p:nvSpPr>
        <p:spPr>
          <a:xfrm>
            <a:off x="3686636" y="5279174"/>
            <a:ext cx="6053587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Cluster </a:t>
            </a:r>
            <a:r>
              <a:rPr lang="sv-SE" sz="1400" b="1" dirty="0" err="1"/>
              <a:t>Provider</a:t>
            </a:r>
            <a:endParaRPr lang="sv-SE" sz="1400" b="1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0383DDF-A895-9B09-1EAE-62B226D58C0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185400" y="4362723"/>
            <a:ext cx="0" cy="76807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3B0CBA-6CD5-7579-4F3C-B14FB07B457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476015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157F1F5C-13E0-4833-9F7A-FEC2F9A9323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5986" y="4362722"/>
            <a:ext cx="15284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11260263-354C-06B3-D58C-EEBF19F7B1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7954410" y="4362722"/>
            <a:ext cx="0" cy="76807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B0648B4E-D9F0-1697-453C-BD879F1DD8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241460" y="4362721"/>
            <a:ext cx="0" cy="76807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Callout 49">
            <a:extLst>
              <a:ext uri="{FF2B5EF4-FFF2-40B4-BE49-F238E27FC236}">
                <a16:creationId xmlns:a16="http://schemas.microsoft.com/office/drawing/2014/main" id="{06179F43-1E7D-02DF-B9B0-8D7EFB120074}"/>
              </a:ext>
            </a:extLst>
          </p:cNvPr>
          <p:cNvSpPr/>
          <p:nvPr/>
        </p:nvSpPr>
        <p:spPr>
          <a:xfrm>
            <a:off x="656625" y="49964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sv-SE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1, 2, 3, 4, 5</a:t>
            </a:r>
          </a:p>
        </p:txBody>
      </p:sp>
    </p:spTree>
    <p:extLst>
      <p:ext uri="{BB962C8B-B14F-4D97-AF65-F5344CB8AC3E}">
        <p14:creationId xmlns:p14="http://schemas.microsoft.com/office/powerpoint/2010/main" val="2360544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184366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50">
            <a:extLst>
              <a:ext uri="{FF2B5EF4-FFF2-40B4-BE49-F238E27FC236}">
                <a16:creationId xmlns:a16="http://schemas.microsoft.com/office/drawing/2014/main" id="{F76982A6-9A9C-0758-0A92-10D98C1AA96F}"/>
              </a:ext>
            </a:extLst>
          </p:cNvPr>
          <p:cNvSpPr txBox="1"/>
          <p:nvPr/>
        </p:nvSpPr>
        <p:spPr>
          <a:xfrm>
            <a:off x="0" y="6670"/>
            <a:ext cx="121920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sv-SE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>
                <a:latin typeface="Arial Rounded MT Bold" panose="020F0704030504030204" pitchFamily="34" charset="77"/>
              </a:rPr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Challenges and solutions,</a:t>
            </a:r>
          </a:p>
          <a:p>
            <a:r>
              <a:rPr lang="sv-SE" sz="4000" i="1" dirty="0" err="1">
                <a:latin typeface="+mn-lt"/>
              </a:rPr>
              <a:t>Dealing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with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processing</a:t>
            </a:r>
            <a:r>
              <a:rPr lang="sv-SE" sz="4000" i="1" dirty="0">
                <a:latin typeface="+mn-lt"/>
              </a:rPr>
              <a:t> at </a:t>
            </a:r>
            <a:r>
              <a:rPr lang="sv-SE" sz="400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5" y="2132684"/>
            <a:ext cx="2456901" cy="2365453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CC34A0BF-A563-185A-F470-4EAF8A532899}"/>
              </a:ext>
            </a:extLst>
          </p:cNvPr>
          <p:cNvSpPr txBox="1"/>
          <p:nvPr/>
        </p:nvSpPr>
        <p:spPr>
          <a:xfrm>
            <a:off x="0" y="2687932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6600" dirty="0" err="1">
                <a:latin typeface="Arial Rounded MT Bold" panose="020F0704030504030204" pitchFamily="34" charset="77"/>
              </a:rPr>
              <a:t>Actor</a:t>
            </a:r>
            <a:r>
              <a:rPr lang="sv-SE" sz="6600" dirty="0">
                <a:latin typeface="Arial Rounded MT Bold" panose="020F0704030504030204" pitchFamily="34" charset="77"/>
              </a:rPr>
              <a:t> </a:t>
            </a:r>
            <a:r>
              <a:rPr lang="sv-SE" sz="6600" dirty="0" err="1">
                <a:latin typeface="Arial Rounded MT Bold" panose="020F0704030504030204" pitchFamily="34" charset="77"/>
              </a:rPr>
              <a:t>Model</a:t>
            </a:r>
            <a:endParaRPr lang="sv-SE" sz="6600" dirty="0">
              <a:latin typeface="Arial Rounded MT Bold" panose="020F0704030504030204" pitchFamily="34" charset="7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C5D69C-3AC2-7C0F-E6D4-DF5C17E23B49}"/>
              </a:ext>
            </a:extLst>
          </p:cNvPr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writes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60651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Arial Rounded MT Bold" panose="020F0704030504030204" pitchFamily="34" charset="77"/>
              </a:rPr>
              <a:t>Solution: </a:t>
            </a:r>
            <a:r>
              <a:rPr lang="sv-SE" sz="4000" i="1" dirty="0" err="1">
                <a:latin typeface="Arial Rounded MT Bold" panose="020F0704030504030204" pitchFamily="34" charset="77"/>
              </a:rPr>
              <a:t>Envelope</a:t>
            </a:r>
            <a:r>
              <a:rPr lang="sv-SE" sz="4000" i="1" dirty="0">
                <a:latin typeface="Arial Rounded MT Bold" panose="020F0704030504030204" pitchFamily="34" charset="77"/>
              </a:rPr>
              <a:t> </a:t>
            </a:r>
            <a:r>
              <a:rPr lang="sv-SE" sz="4000" i="1" dirty="0" err="1">
                <a:latin typeface="Arial Rounded MT Bold" panose="020F0704030504030204" pitchFamily="34" charset="77"/>
              </a:rPr>
              <a:t>Pattern</a:t>
            </a:r>
            <a:endParaRPr lang="sv-SE" sz="4000" i="1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25129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103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87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21727</TotalTime>
  <Words>2029</Words>
  <Application>Microsoft Macintosh PowerPoint</Application>
  <PresentationFormat>Bredbild</PresentationFormat>
  <Paragraphs>702</Paragraphs>
  <Slides>116</Slides>
  <Notes>36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116</vt:i4>
      </vt:variant>
    </vt:vector>
  </HeadingPairs>
  <TitlesOfParts>
    <vt:vector size="125" baseType="lpstr">
      <vt:lpstr>-apple-system</vt:lpstr>
      <vt:lpstr>Arial</vt:lpstr>
      <vt:lpstr>Arial Rounded MT Bold</vt:lpstr>
      <vt:lpstr>Calibri</vt:lpstr>
      <vt:lpstr>Calibri Light</vt:lpstr>
      <vt:lpstr>Lobster Two</vt:lpstr>
      <vt:lpstr>Ravie</vt:lpstr>
      <vt:lpstr>Office Theme</vt:lpstr>
      <vt:lpstr>2_Office Theme</vt:lpstr>
      <vt:lpstr>PowerPoint-presentation</vt:lpstr>
      <vt:lpstr>Scaling up and out with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Messaging</vt:lpstr>
      <vt:lpstr>Messaging</vt:lpstr>
      <vt:lpstr>Messaging</vt:lpstr>
      <vt:lpstr>Messaging</vt:lpstr>
      <vt:lpstr>Messaging</vt:lpstr>
      <vt:lpstr>PowerPoint-presentation</vt:lpstr>
      <vt:lpstr>Messaging</vt:lpstr>
      <vt:lpstr>PowerPoint-presentation</vt:lpstr>
      <vt:lpstr>Messaging</vt:lpstr>
      <vt:lpstr>Messaging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Behaviors</vt:lpstr>
      <vt:lpstr>Behaviors</vt:lpstr>
      <vt:lpstr>PowerPoint-presentation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PowerPoint-presentation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Exponential Backoff</vt:lpstr>
      <vt:lpstr>Circuit Breaker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Virtual Actors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2451</cp:revision>
  <dcterms:created xsi:type="dcterms:W3CDTF">2014-06-11T19:04:29Z</dcterms:created>
  <dcterms:modified xsi:type="dcterms:W3CDTF">2023-02-14T09:08:21Z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